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docProps/custom.xml" ContentType="application/vnd.openxmlformats-officedocument.custom-properties+xml"/>
  <Override PartName="/ppt/slideLayouts/slideLayout10.xml" ContentType="application/vnd.openxmlformats-officedocument.presentationml.slideLayout+xml"/>
  <Default Extension="tiff" ContentType="image/tiff"/>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Layouts/slideLayout3.xml" ContentType="application/vnd.openxmlformats-officedocument.presentationml.slideLayout+xml"/>
  <Override PartName="/ppt/notesSlides/notesSlide17.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notesSlides/notesSlide13.xml" ContentType="application/vnd.openxmlformats-officedocument.presentationml.notesSlide+xml"/>
  <Override PartName="/ppt/notesSlides/notesSlide22.xml" ContentType="application/vnd.openxmlformats-officedocument.presentationml.notesSlide+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7"/>
  </p:notesMasterIdLst>
  <p:sldIdLst>
    <p:sldId id="256" r:id="rId2"/>
    <p:sldId id="258" r:id="rId3"/>
    <p:sldId id="259" r:id="rId4"/>
    <p:sldId id="260" r:id="rId5"/>
    <p:sldId id="262" r:id="rId6"/>
    <p:sldId id="299" r:id="rId7"/>
    <p:sldId id="298" r:id="rId8"/>
    <p:sldId id="292" r:id="rId9"/>
    <p:sldId id="302" r:id="rId10"/>
    <p:sldId id="303" r:id="rId11"/>
    <p:sldId id="304" r:id="rId12"/>
    <p:sldId id="305" r:id="rId13"/>
    <p:sldId id="306" r:id="rId14"/>
    <p:sldId id="265" r:id="rId15"/>
    <p:sldId id="307" r:id="rId16"/>
    <p:sldId id="308" r:id="rId17"/>
    <p:sldId id="309" r:id="rId18"/>
    <p:sldId id="267" r:id="rId19"/>
    <p:sldId id="300" r:id="rId20"/>
    <p:sldId id="277" r:id="rId21"/>
    <p:sldId id="301" r:id="rId22"/>
    <p:sldId id="278" r:id="rId23"/>
    <p:sldId id="310" r:id="rId24"/>
    <p:sldId id="274" r:id="rId25"/>
    <p:sldId id="261" r:id="rId26"/>
  </p:sldIdLst>
  <p:sldSz cx="9144000" cy="6858000" type="screen4x3"/>
  <p:notesSz cx="6797675" cy="992822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horzBarState="maximized">
    <p:restoredLeft sz="17206" autoAdjust="0"/>
    <p:restoredTop sz="94660"/>
  </p:normalViewPr>
  <p:slideViewPr>
    <p:cSldViewPr>
      <p:cViewPr varScale="1">
        <p:scale>
          <a:sx n="73" d="100"/>
          <a:sy n="73" d="100"/>
        </p:scale>
        <p:origin x="-1230" y="-102"/>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2945659" cy="496411"/>
          </a:xfrm>
          <a:prstGeom prst="rect">
            <a:avLst/>
          </a:prstGeom>
        </p:spPr>
        <p:txBody>
          <a:bodyPr vert="horz" lIns="93317" tIns="46659" rIns="93317" bIns="46659" rtlCol="0"/>
          <a:lstStyle>
            <a:lvl1pPr algn="l">
              <a:defRPr sz="1200"/>
            </a:lvl1pPr>
          </a:lstStyle>
          <a:p>
            <a:endParaRPr lang="en-GB"/>
          </a:p>
        </p:txBody>
      </p:sp>
      <p:sp>
        <p:nvSpPr>
          <p:cNvPr id="3" name="Date Placeholder 2"/>
          <p:cNvSpPr>
            <a:spLocks noGrp="1"/>
          </p:cNvSpPr>
          <p:nvPr>
            <p:ph type="dt" idx="1"/>
          </p:nvPr>
        </p:nvSpPr>
        <p:spPr>
          <a:xfrm>
            <a:off x="3850444" y="1"/>
            <a:ext cx="2945659" cy="496411"/>
          </a:xfrm>
          <a:prstGeom prst="rect">
            <a:avLst/>
          </a:prstGeom>
        </p:spPr>
        <p:txBody>
          <a:bodyPr vert="horz" lIns="93317" tIns="46659" rIns="93317" bIns="46659" rtlCol="0"/>
          <a:lstStyle>
            <a:lvl1pPr algn="r">
              <a:defRPr sz="1200"/>
            </a:lvl1pPr>
          </a:lstStyle>
          <a:p>
            <a:fld id="{BBE773D9-08DD-45C3-B6EA-7EBBB2591AFA}" type="datetimeFigureOut">
              <a:rPr lang="en-GB" smtClean="0"/>
              <a:pPr/>
              <a:t>25/12/2015</a:t>
            </a:fld>
            <a:endParaRPr lang="en-GB"/>
          </a:p>
        </p:txBody>
      </p:sp>
      <p:sp>
        <p:nvSpPr>
          <p:cNvPr id="4" name="Slide Image Placeholder 3"/>
          <p:cNvSpPr>
            <a:spLocks noGrp="1" noRot="1" noChangeAspect="1"/>
          </p:cNvSpPr>
          <p:nvPr>
            <p:ph type="sldImg" idx="2"/>
          </p:nvPr>
        </p:nvSpPr>
        <p:spPr>
          <a:xfrm>
            <a:off x="915988" y="744538"/>
            <a:ext cx="4965700" cy="3724275"/>
          </a:xfrm>
          <a:prstGeom prst="rect">
            <a:avLst/>
          </a:prstGeom>
          <a:noFill/>
          <a:ln w="12700">
            <a:solidFill>
              <a:prstClr val="black"/>
            </a:solidFill>
          </a:ln>
        </p:spPr>
        <p:txBody>
          <a:bodyPr vert="horz" lIns="93317" tIns="46659" rIns="93317" bIns="46659" rtlCol="0" anchor="ctr"/>
          <a:lstStyle/>
          <a:p>
            <a:endParaRPr lang="en-GB"/>
          </a:p>
        </p:txBody>
      </p:sp>
      <p:sp>
        <p:nvSpPr>
          <p:cNvPr id="5" name="Notes Placeholder 4"/>
          <p:cNvSpPr>
            <a:spLocks noGrp="1"/>
          </p:cNvSpPr>
          <p:nvPr>
            <p:ph type="body" sz="quarter" idx="3"/>
          </p:nvPr>
        </p:nvSpPr>
        <p:spPr>
          <a:xfrm>
            <a:off x="679768" y="4715908"/>
            <a:ext cx="5438140" cy="4467701"/>
          </a:xfrm>
          <a:prstGeom prst="rect">
            <a:avLst/>
          </a:prstGeom>
        </p:spPr>
        <p:txBody>
          <a:bodyPr vert="horz" lIns="93317" tIns="46659" rIns="93317" bIns="46659"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9430092"/>
            <a:ext cx="2945659" cy="496411"/>
          </a:xfrm>
          <a:prstGeom prst="rect">
            <a:avLst/>
          </a:prstGeom>
        </p:spPr>
        <p:txBody>
          <a:bodyPr vert="horz" lIns="93317" tIns="46659" rIns="93317" bIns="46659" rtlCol="0" anchor="b"/>
          <a:lstStyle>
            <a:lvl1pPr algn="l">
              <a:defRPr sz="1200"/>
            </a:lvl1pPr>
          </a:lstStyle>
          <a:p>
            <a:endParaRPr lang="en-GB"/>
          </a:p>
        </p:txBody>
      </p:sp>
      <p:sp>
        <p:nvSpPr>
          <p:cNvPr id="7" name="Slide Number Placeholder 6"/>
          <p:cNvSpPr>
            <a:spLocks noGrp="1"/>
          </p:cNvSpPr>
          <p:nvPr>
            <p:ph type="sldNum" sz="quarter" idx="5"/>
          </p:nvPr>
        </p:nvSpPr>
        <p:spPr>
          <a:xfrm>
            <a:off x="3850444" y="9430092"/>
            <a:ext cx="2945659" cy="496411"/>
          </a:xfrm>
          <a:prstGeom prst="rect">
            <a:avLst/>
          </a:prstGeom>
        </p:spPr>
        <p:txBody>
          <a:bodyPr vert="horz" lIns="93317" tIns="46659" rIns="93317" bIns="46659" rtlCol="0" anchor="b"/>
          <a:lstStyle>
            <a:lvl1pPr algn="r">
              <a:defRPr sz="1200"/>
            </a:lvl1pPr>
          </a:lstStyle>
          <a:p>
            <a:fld id="{2D1D362D-D470-4E36-ADE3-B4B444D500B5}" type="slidenum">
              <a:rPr lang="en-GB" smtClean="0"/>
              <a:pPr/>
              <a:t>‹#›</a:t>
            </a:fld>
            <a:endParaRPr lang="en-GB"/>
          </a:p>
        </p:txBody>
      </p:sp>
    </p:spTree>
    <p:extLst>
      <p:ext uri="{BB962C8B-B14F-4D97-AF65-F5344CB8AC3E}">
        <p14:creationId xmlns:p14="http://schemas.microsoft.com/office/powerpoint/2010/main" xmlns="" val="155450194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15988" y="744538"/>
            <a:ext cx="4965700" cy="372427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pPr/>
              <a:t>2</a:t>
            </a:fld>
            <a:endParaRPr lang="ar-KW"/>
          </a:p>
        </p:txBody>
      </p:sp>
    </p:spTree>
    <p:extLst>
      <p:ext uri="{BB962C8B-B14F-4D97-AF65-F5344CB8AC3E}">
        <p14:creationId xmlns:p14="http://schemas.microsoft.com/office/powerpoint/2010/main" xmlns="" val="53475661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15988" y="744538"/>
            <a:ext cx="4965700" cy="372427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11</a:t>
            </a:fld>
            <a:endParaRPr lang="ar-KW">
              <a:solidFill>
                <a:prstClr val="black"/>
              </a:solidFill>
            </a:endParaRPr>
          </a:p>
        </p:txBody>
      </p:sp>
    </p:spTree>
    <p:extLst>
      <p:ext uri="{BB962C8B-B14F-4D97-AF65-F5344CB8AC3E}">
        <p14:creationId xmlns:p14="http://schemas.microsoft.com/office/powerpoint/2010/main" xmlns="" val="188585303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15988" y="744538"/>
            <a:ext cx="4965700" cy="372427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12</a:t>
            </a:fld>
            <a:endParaRPr lang="ar-KW">
              <a:solidFill>
                <a:prstClr val="black"/>
              </a:solidFill>
            </a:endParaRPr>
          </a:p>
        </p:txBody>
      </p:sp>
    </p:spTree>
    <p:extLst>
      <p:ext uri="{BB962C8B-B14F-4D97-AF65-F5344CB8AC3E}">
        <p14:creationId xmlns:p14="http://schemas.microsoft.com/office/powerpoint/2010/main" xmlns="" val="363483458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15988" y="744538"/>
            <a:ext cx="4965700" cy="372427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13</a:t>
            </a:fld>
            <a:endParaRPr lang="ar-KW">
              <a:solidFill>
                <a:prstClr val="black"/>
              </a:solidFill>
            </a:endParaRPr>
          </a:p>
        </p:txBody>
      </p:sp>
    </p:spTree>
    <p:extLst>
      <p:ext uri="{BB962C8B-B14F-4D97-AF65-F5344CB8AC3E}">
        <p14:creationId xmlns:p14="http://schemas.microsoft.com/office/powerpoint/2010/main" xmlns="" val="239219473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15988" y="744538"/>
            <a:ext cx="4965700" cy="372427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14</a:t>
            </a:fld>
            <a:endParaRPr lang="ar-KW">
              <a:solidFill>
                <a:prstClr val="black"/>
              </a:solidFill>
            </a:endParaRPr>
          </a:p>
        </p:txBody>
      </p:sp>
    </p:spTree>
    <p:extLst>
      <p:ext uri="{BB962C8B-B14F-4D97-AF65-F5344CB8AC3E}">
        <p14:creationId xmlns:p14="http://schemas.microsoft.com/office/powerpoint/2010/main" xmlns="" val="53475661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15988" y="744538"/>
            <a:ext cx="4965700" cy="372427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15</a:t>
            </a:fld>
            <a:endParaRPr lang="ar-KW">
              <a:solidFill>
                <a:prstClr val="black"/>
              </a:solidFill>
            </a:endParaRPr>
          </a:p>
        </p:txBody>
      </p:sp>
    </p:spTree>
    <p:extLst>
      <p:ext uri="{BB962C8B-B14F-4D97-AF65-F5344CB8AC3E}">
        <p14:creationId xmlns:p14="http://schemas.microsoft.com/office/powerpoint/2010/main" xmlns="" val="366928768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15988" y="744538"/>
            <a:ext cx="4965700" cy="372427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16</a:t>
            </a:fld>
            <a:endParaRPr lang="ar-KW">
              <a:solidFill>
                <a:prstClr val="black"/>
              </a:solidFill>
            </a:endParaRPr>
          </a:p>
        </p:txBody>
      </p:sp>
    </p:spTree>
    <p:extLst>
      <p:ext uri="{BB962C8B-B14F-4D97-AF65-F5344CB8AC3E}">
        <p14:creationId xmlns:p14="http://schemas.microsoft.com/office/powerpoint/2010/main" xmlns="" val="392814977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15988" y="744538"/>
            <a:ext cx="4965700" cy="372427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17</a:t>
            </a:fld>
            <a:endParaRPr lang="ar-KW">
              <a:solidFill>
                <a:prstClr val="black"/>
              </a:solidFill>
            </a:endParaRPr>
          </a:p>
        </p:txBody>
      </p:sp>
    </p:spTree>
    <p:extLst>
      <p:ext uri="{BB962C8B-B14F-4D97-AF65-F5344CB8AC3E}">
        <p14:creationId xmlns:p14="http://schemas.microsoft.com/office/powerpoint/2010/main" xmlns="" val="361126211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15988" y="744538"/>
            <a:ext cx="4965700" cy="372427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18</a:t>
            </a:fld>
            <a:endParaRPr lang="ar-KW">
              <a:solidFill>
                <a:prstClr val="black"/>
              </a:solidFill>
            </a:endParaRPr>
          </a:p>
        </p:txBody>
      </p:sp>
    </p:spTree>
    <p:extLst>
      <p:ext uri="{BB962C8B-B14F-4D97-AF65-F5344CB8AC3E}">
        <p14:creationId xmlns:p14="http://schemas.microsoft.com/office/powerpoint/2010/main" xmlns="" val="53475661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15988" y="744538"/>
            <a:ext cx="4965700" cy="372427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19</a:t>
            </a:fld>
            <a:endParaRPr lang="ar-KW">
              <a:solidFill>
                <a:prstClr val="black"/>
              </a:solidFill>
            </a:endParaRPr>
          </a:p>
        </p:txBody>
      </p:sp>
    </p:spTree>
    <p:extLst>
      <p:ext uri="{BB962C8B-B14F-4D97-AF65-F5344CB8AC3E}">
        <p14:creationId xmlns:p14="http://schemas.microsoft.com/office/powerpoint/2010/main" xmlns="" val="2678660332"/>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15988" y="744538"/>
            <a:ext cx="4965700" cy="372427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20</a:t>
            </a:fld>
            <a:endParaRPr lang="ar-KW">
              <a:solidFill>
                <a:prstClr val="black"/>
              </a:solidFill>
            </a:endParaRPr>
          </a:p>
        </p:txBody>
      </p:sp>
    </p:spTree>
    <p:extLst>
      <p:ext uri="{BB962C8B-B14F-4D97-AF65-F5344CB8AC3E}">
        <p14:creationId xmlns:p14="http://schemas.microsoft.com/office/powerpoint/2010/main" xmlns="" val="245917314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15988" y="744538"/>
            <a:ext cx="4965700" cy="372427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pPr/>
              <a:t>3</a:t>
            </a:fld>
            <a:endParaRPr lang="ar-KW"/>
          </a:p>
        </p:txBody>
      </p:sp>
    </p:spTree>
    <p:extLst>
      <p:ext uri="{BB962C8B-B14F-4D97-AF65-F5344CB8AC3E}">
        <p14:creationId xmlns:p14="http://schemas.microsoft.com/office/powerpoint/2010/main" xmlns="" val="534756616"/>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15988" y="744538"/>
            <a:ext cx="4965700" cy="372427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21</a:t>
            </a:fld>
            <a:endParaRPr lang="ar-KW">
              <a:solidFill>
                <a:prstClr val="black"/>
              </a:solidFill>
            </a:endParaRPr>
          </a:p>
        </p:txBody>
      </p:sp>
    </p:spTree>
    <p:extLst>
      <p:ext uri="{BB962C8B-B14F-4D97-AF65-F5344CB8AC3E}">
        <p14:creationId xmlns:p14="http://schemas.microsoft.com/office/powerpoint/2010/main" xmlns="" val="250803175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15988" y="744538"/>
            <a:ext cx="4965700" cy="372427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22</a:t>
            </a:fld>
            <a:endParaRPr lang="ar-KW">
              <a:solidFill>
                <a:prstClr val="black"/>
              </a:solidFill>
            </a:endParaRPr>
          </a:p>
        </p:txBody>
      </p:sp>
    </p:spTree>
    <p:extLst>
      <p:ext uri="{BB962C8B-B14F-4D97-AF65-F5344CB8AC3E}">
        <p14:creationId xmlns:p14="http://schemas.microsoft.com/office/powerpoint/2010/main" xmlns="" val="416068682"/>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15988" y="744538"/>
            <a:ext cx="4965700" cy="372427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23</a:t>
            </a:fld>
            <a:endParaRPr lang="ar-KW">
              <a:solidFill>
                <a:prstClr val="black"/>
              </a:solidFill>
            </a:endParaRPr>
          </a:p>
        </p:txBody>
      </p:sp>
    </p:spTree>
    <p:extLst>
      <p:ext uri="{BB962C8B-B14F-4D97-AF65-F5344CB8AC3E}">
        <p14:creationId xmlns:p14="http://schemas.microsoft.com/office/powerpoint/2010/main" xmlns="" val="3855495832"/>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15988" y="744538"/>
            <a:ext cx="4965700" cy="372427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24</a:t>
            </a:fld>
            <a:endParaRPr lang="ar-KW">
              <a:solidFill>
                <a:prstClr val="black"/>
              </a:solidFill>
            </a:endParaRPr>
          </a:p>
        </p:txBody>
      </p:sp>
    </p:spTree>
    <p:extLst>
      <p:ext uri="{BB962C8B-B14F-4D97-AF65-F5344CB8AC3E}">
        <p14:creationId xmlns:p14="http://schemas.microsoft.com/office/powerpoint/2010/main" xmlns="" val="53475661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15988" y="744538"/>
            <a:ext cx="4965700" cy="372427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4</a:t>
            </a:fld>
            <a:endParaRPr lang="ar-KW">
              <a:solidFill>
                <a:prstClr val="black"/>
              </a:solidFill>
            </a:endParaRPr>
          </a:p>
        </p:txBody>
      </p:sp>
    </p:spTree>
    <p:extLst>
      <p:ext uri="{BB962C8B-B14F-4D97-AF65-F5344CB8AC3E}">
        <p14:creationId xmlns:p14="http://schemas.microsoft.com/office/powerpoint/2010/main" xmlns="" val="53475661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15988" y="744538"/>
            <a:ext cx="4965700" cy="372427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5</a:t>
            </a:fld>
            <a:endParaRPr lang="ar-KW">
              <a:solidFill>
                <a:prstClr val="black"/>
              </a:solidFill>
            </a:endParaRPr>
          </a:p>
        </p:txBody>
      </p:sp>
    </p:spTree>
    <p:extLst>
      <p:ext uri="{BB962C8B-B14F-4D97-AF65-F5344CB8AC3E}">
        <p14:creationId xmlns:p14="http://schemas.microsoft.com/office/powerpoint/2010/main" xmlns="" val="53475661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15988" y="744538"/>
            <a:ext cx="4965700" cy="372427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6</a:t>
            </a:fld>
            <a:endParaRPr lang="ar-KW">
              <a:solidFill>
                <a:prstClr val="black"/>
              </a:solidFill>
            </a:endParaRPr>
          </a:p>
        </p:txBody>
      </p:sp>
    </p:spTree>
    <p:extLst>
      <p:ext uri="{BB962C8B-B14F-4D97-AF65-F5344CB8AC3E}">
        <p14:creationId xmlns:p14="http://schemas.microsoft.com/office/powerpoint/2010/main" xmlns="" val="155276363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15988" y="744538"/>
            <a:ext cx="4965700" cy="372427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7</a:t>
            </a:fld>
            <a:endParaRPr lang="ar-KW">
              <a:solidFill>
                <a:prstClr val="black"/>
              </a:solidFill>
            </a:endParaRPr>
          </a:p>
        </p:txBody>
      </p:sp>
    </p:spTree>
    <p:extLst>
      <p:ext uri="{BB962C8B-B14F-4D97-AF65-F5344CB8AC3E}">
        <p14:creationId xmlns:p14="http://schemas.microsoft.com/office/powerpoint/2010/main" xmlns="" val="384827273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15988" y="744538"/>
            <a:ext cx="4965700" cy="372427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8</a:t>
            </a:fld>
            <a:endParaRPr lang="ar-KW">
              <a:solidFill>
                <a:prstClr val="black"/>
              </a:solidFill>
            </a:endParaRPr>
          </a:p>
        </p:txBody>
      </p:sp>
    </p:spTree>
    <p:extLst>
      <p:ext uri="{BB962C8B-B14F-4D97-AF65-F5344CB8AC3E}">
        <p14:creationId xmlns:p14="http://schemas.microsoft.com/office/powerpoint/2010/main" xmlns="" val="399568322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15988" y="744538"/>
            <a:ext cx="4965700" cy="372427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9</a:t>
            </a:fld>
            <a:endParaRPr lang="ar-KW">
              <a:solidFill>
                <a:prstClr val="black"/>
              </a:solidFill>
            </a:endParaRPr>
          </a:p>
        </p:txBody>
      </p:sp>
    </p:spTree>
    <p:extLst>
      <p:ext uri="{BB962C8B-B14F-4D97-AF65-F5344CB8AC3E}">
        <p14:creationId xmlns:p14="http://schemas.microsoft.com/office/powerpoint/2010/main" xmlns="" val="205992025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15988" y="744538"/>
            <a:ext cx="4965700" cy="372427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10</a:t>
            </a:fld>
            <a:endParaRPr lang="ar-KW">
              <a:solidFill>
                <a:prstClr val="black"/>
              </a:solidFill>
            </a:endParaRPr>
          </a:p>
        </p:txBody>
      </p:sp>
    </p:spTree>
    <p:extLst>
      <p:ext uri="{BB962C8B-B14F-4D97-AF65-F5344CB8AC3E}">
        <p14:creationId xmlns:p14="http://schemas.microsoft.com/office/powerpoint/2010/main" xmlns="" val="427886580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9"/>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5561D0F1-45D5-4D36-A5CB-A6F468EAF9B3}" type="datetimeFigureOut">
              <a:rPr lang="en-GB" smtClean="0"/>
              <a:pPr/>
              <a:t>25/12/2015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DDEC8EC-0F4B-4CDB-8AC0-556EC31B66C3}" type="slidenum">
              <a:rPr lang="en-GB" smtClean="0"/>
              <a:pPr/>
              <a:t>‹#›</a:t>
            </a:fld>
            <a:endParaRPr lang="en-GB"/>
          </a:p>
        </p:txBody>
      </p:sp>
      <p:sp>
        <p:nvSpPr>
          <p:cNvPr id="7" name="fl" descr="CMA Data Classification: Internal"/>
          <p:cNvSpPr txBox="1"/>
          <p:nvPr userDrawn="1"/>
        </p:nvSpPr>
        <p:spPr>
          <a:xfrm>
            <a:off x="0" y="6664960"/>
            <a:ext cx="9144000" cy="223138"/>
          </a:xfrm>
          <a:prstGeom prst="rect">
            <a:avLst/>
          </a:prstGeom>
          <a:noFill/>
        </p:spPr>
        <p:txBody>
          <a:bodyPr vert="horz" rtlCol="0">
            <a:spAutoFit/>
          </a:bodyPr>
          <a:lstStyle/>
          <a:p>
            <a:pPr algn="l"/>
            <a:r>
              <a:rPr lang="en-GB" sz="850" b="0" i="0" u="none" baseline="0" smtClean="0">
                <a:solidFill>
                  <a:srgbClr val="000000"/>
                </a:solidFill>
                <a:latin typeface="microsoft sans serif" panose="020B0604020202020204" pitchFamily="34" charset="0"/>
              </a:rPr>
              <a:t>CMA Data Classification: Internal</a:t>
            </a:r>
            <a:endParaRPr lang="en-GB" sz="850" b="0" i="0" u="none" baseline="0">
              <a:solidFill>
                <a:srgbClr val="000000"/>
              </a:solidFill>
              <a:latin typeface="microsoft sans serif" panose="020B0604020202020204" pitchFamily="34" charset="0"/>
            </a:endParaRPr>
          </a:p>
        </p:txBody>
      </p:sp>
    </p:spTree>
    <p:extLst>
      <p:ext uri="{BB962C8B-B14F-4D97-AF65-F5344CB8AC3E}">
        <p14:creationId xmlns:p14="http://schemas.microsoft.com/office/powerpoint/2010/main" xmlns="" val="184297311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5561D0F1-45D5-4D36-A5CB-A6F468EAF9B3}" type="datetimeFigureOut">
              <a:rPr lang="en-GB" smtClean="0"/>
              <a:pPr/>
              <a:t>25/12/2015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DDEC8EC-0F4B-4CDB-8AC0-556EC31B66C3}" type="slidenum">
              <a:rPr lang="en-GB" smtClean="0"/>
              <a:pPr/>
              <a:t>‹#›</a:t>
            </a:fld>
            <a:endParaRPr lang="en-GB"/>
          </a:p>
        </p:txBody>
      </p:sp>
    </p:spTree>
    <p:extLst>
      <p:ext uri="{BB962C8B-B14F-4D97-AF65-F5344CB8AC3E}">
        <p14:creationId xmlns:p14="http://schemas.microsoft.com/office/powerpoint/2010/main" xmlns="" val="24432636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2"/>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42"/>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5561D0F1-45D5-4D36-A5CB-A6F468EAF9B3}" type="datetimeFigureOut">
              <a:rPr lang="en-GB" smtClean="0"/>
              <a:pPr/>
              <a:t>25/12/2015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DDEC8EC-0F4B-4CDB-8AC0-556EC31B66C3}" type="slidenum">
              <a:rPr lang="en-GB" smtClean="0"/>
              <a:pPr/>
              <a:t>‹#›</a:t>
            </a:fld>
            <a:endParaRPr lang="en-GB"/>
          </a:p>
        </p:txBody>
      </p:sp>
    </p:spTree>
    <p:extLst>
      <p:ext uri="{BB962C8B-B14F-4D97-AF65-F5344CB8AC3E}">
        <p14:creationId xmlns:p14="http://schemas.microsoft.com/office/powerpoint/2010/main" xmlns="" val="5519692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5561D0F1-45D5-4D36-A5CB-A6F468EAF9B3}" type="datetimeFigureOut">
              <a:rPr lang="en-GB" smtClean="0"/>
              <a:pPr/>
              <a:t>25/12/2015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DDEC8EC-0F4B-4CDB-8AC0-556EC31B66C3}" type="slidenum">
              <a:rPr lang="en-GB" smtClean="0"/>
              <a:pPr/>
              <a:t>‹#›</a:t>
            </a:fld>
            <a:endParaRPr lang="en-GB"/>
          </a:p>
        </p:txBody>
      </p:sp>
    </p:spTree>
    <p:extLst>
      <p:ext uri="{BB962C8B-B14F-4D97-AF65-F5344CB8AC3E}">
        <p14:creationId xmlns:p14="http://schemas.microsoft.com/office/powerpoint/2010/main" xmlns="" val="12517545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4"/>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561D0F1-45D5-4D36-A5CB-A6F468EAF9B3}" type="datetimeFigureOut">
              <a:rPr lang="en-GB" smtClean="0"/>
              <a:pPr/>
              <a:t>25/12/2015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DDEC8EC-0F4B-4CDB-8AC0-556EC31B66C3}" type="slidenum">
              <a:rPr lang="en-GB" smtClean="0"/>
              <a:pPr/>
              <a:t>‹#›</a:t>
            </a:fld>
            <a:endParaRPr lang="en-GB"/>
          </a:p>
        </p:txBody>
      </p:sp>
    </p:spTree>
    <p:extLst>
      <p:ext uri="{BB962C8B-B14F-4D97-AF65-F5344CB8AC3E}">
        <p14:creationId xmlns:p14="http://schemas.microsoft.com/office/powerpoint/2010/main" xmlns="" val="12073434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4"/>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4"/>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5561D0F1-45D5-4D36-A5CB-A6F468EAF9B3}" type="datetimeFigureOut">
              <a:rPr lang="en-GB" smtClean="0"/>
              <a:pPr/>
              <a:t>25/12/2015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DDEC8EC-0F4B-4CDB-8AC0-556EC31B66C3}" type="slidenum">
              <a:rPr lang="en-GB" smtClean="0"/>
              <a:pPr/>
              <a:t>‹#›</a:t>
            </a:fld>
            <a:endParaRPr lang="en-GB"/>
          </a:p>
        </p:txBody>
      </p:sp>
    </p:spTree>
    <p:extLst>
      <p:ext uri="{BB962C8B-B14F-4D97-AF65-F5344CB8AC3E}">
        <p14:creationId xmlns:p14="http://schemas.microsoft.com/office/powerpoint/2010/main" xmlns="" val="341682503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7"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7"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5561D0F1-45D5-4D36-A5CB-A6F468EAF9B3}" type="datetimeFigureOut">
              <a:rPr lang="en-GB" smtClean="0"/>
              <a:pPr/>
              <a:t>25/12/2015</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8DDEC8EC-0F4B-4CDB-8AC0-556EC31B66C3}" type="slidenum">
              <a:rPr lang="en-GB" smtClean="0"/>
              <a:pPr/>
              <a:t>‹#›</a:t>
            </a:fld>
            <a:endParaRPr lang="en-GB"/>
          </a:p>
        </p:txBody>
      </p:sp>
    </p:spTree>
    <p:extLst>
      <p:ext uri="{BB962C8B-B14F-4D97-AF65-F5344CB8AC3E}">
        <p14:creationId xmlns:p14="http://schemas.microsoft.com/office/powerpoint/2010/main" xmlns="" val="25549206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5561D0F1-45D5-4D36-A5CB-A6F468EAF9B3}" type="datetimeFigureOut">
              <a:rPr lang="en-GB" smtClean="0"/>
              <a:pPr/>
              <a:t>25/12/2015</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8DDEC8EC-0F4B-4CDB-8AC0-556EC31B66C3}" type="slidenum">
              <a:rPr lang="en-GB" smtClean="0"/>
              <a:pPr/>
              <a:t>‹#›</a:t>
            </a:fld>
            <a:endParaRPr lang="en-GB"/>
          </a:p>
        </p:txBody>
      </p:sp>
    </p:spTree>
    <p:extLst>
      <p:ext uri="{BB962C8B-B14F-4D97-AF65-F5344CB8AC3E}">
        <p14:creationId xmlns:p14="http://schemas.microsoft.com/office/powerpoint/2010/main" xmlns="" val="192594574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561D0F1-45D5-4D36-A5CB-A6F468EAF9B3}" type="datetimeFigureOut">
              <a:rPr lang="en-GB" smtClean="0"/>
              <a:pPr/>
              <a:t>25/12/2015</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8DDEC8EC-0F4B-4CDB-8AC0-556EC31B66C3}" type="slidenum">
              <a:rPr lang="en-GB" smtClean="0"/>
              <a:pPr/>
              <a:t>‹#›</a:t>
            </a:fld>
            <a:endParaRPr lang="en-GB"/>
          </a:p>
        </p:txBody>
      </p:sp>
    </p:spTree>
    <p:extLst>
      <p:ext uri="{BB962C8B-B14F-4D97-AF65-F5344CB8AC3E}">
        <p14:creationId xmlns:p14="http://schemas.microsoft.com/office/powerpoint/2010/main" xmlns="" val="18280612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1" y="273054"/>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3"/>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561D0F1-45D5-4D36-A5CB-A6F468EAF9B3}" type="datetimeFigureOut">
              <a:rPr lang="en-GB" smtClean="0"/>
              <a:pPr/>
              <a:t>25/12/2015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DDEC8EC-0F4B-4CDB-8AC0-556EC31B66C3}" type="slidenum">
              <a:rPr lang="en-GB" smtClean="0"/>
              <a:pPr/>
              <a:t>‹#›</a:t>
            </a:fld>
            <a:endParaRPr lang="en-GB"/>
          </a:p>
        </p:txBody>
      </p:sp>
    </p:spTree>
    <p:extLst>
      <p:ext uri="{BB962C8B-B14F-4D97-AF65-F5344CB8AC3E}">
        <p14:creationId xmlns:p14="http://schemas.microsoft.com/office/powerpoint/2010/main" xmlns="" val="24250277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561D0F1-45D5-4D36-A5CB-A6F468EAF9B3}" type="datetimeFigureOut">
              <a:rPr lang="en-GB" smtClean="0"/>
              <a:pPr/>
              <a:t>25/12/2015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DDEC8EC-0F4B-4CDB-8AC0-556EC31B66C3}" type="slidenum">
              <a:rPr lang="en-GB" smtClean="0"/>
              <a:pPr/>
              <a:t>‹#›</a:t>
            </a:fld>
            <a:endParaRPr lang="en-GB"/>
          </a:p>
        </p:txBody>
      </p:sp>
    </p:spTree>
    <p:extLst>
      <p:ext uri="{BB962C8B-B14F-4D97-AF65-F5344CB8AC3E}">
        <p14:creationId xmlns:p14="http://schemas.microsoft.com/office/powerpoint/2010/main" xmlns="" val="21172015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4"/>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6356354"/>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561D0F1-45D5-4D36-A5CB-A6F468EAF9B3}" type="datetimeFigureOut">
              <a:rPr lang="en-GB" smtClean="0"/>
              <a:pPr/>
              <a:t>25/12/2015</a:t>
            </a:fld>
            <a:endParaRPr lang="en-GB"/>
          </a:p>
        </p:txBody>
      </p:sp>
      <p:sp>
        <p:nvSpPr>
          <p:cNvPr id="5" name="Footer Placeholder 4"/>
          <p:cNvSpPr>
            <a:spLocks noGrp="1"/>
          </p:cNvSpPr>
          <p:nvPr>
            <p:ph type="ftr" sz="quarter" idx="3"/>
          </p:nvPr>
        </p:nvSpPr>
        <p:spPr>
          <a:xfrm>
            <a:off x="3124200" y="6356354"/>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4"/>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DDEC8EC-0F4B-4CDB-8AC0-556EC31B66C3}" type="slidenum">
              <a:rPr lang="en-GB" smtClean="0"/>
              <a:pPr/>
              <a:t>‹#›</a:t>
            </a:fld>
            <a:endParaRPr lang="en-GB"/>
          </a:p>
        </p:txBody>
      </p:sp>
      <p:sp>
        <p:nvSpPr>
          <p:cNvPr id="7" name="fl" descr="CMA Data Classification: Internal"/>
          <p:cNvSpPr txBox="1"/>
          <p:nvPr userDrawn="1"/>
        </p:nvSpPr>
        <p:spPr>
          <a:xfrm>
            <a:off x="0" y="6664960"/>
            <a:ext cx="9144000" cy="223138"/>
          </a:xfrm>
          <a:prstGeom prst="rect">
            <a:avLst/>
          </a:prstGeom>
          <a:noFill/>
        </p:spPr>
        <p:txBody>
          <a:bodyPr vert="horz" rtlCol="0">
            <a:spAutoFit/>
          </a:bodyPr>
          <a:lstStyle/>
          <a:p>
            <a:pPr algn="l"/>
            <a:r>
              <a:rPr lang="en-GB" sz="850" b="0" i="0" u="none" baseline="0" smtClean="0">
                <a:solidFill>
                  <a:srgbClr val="000000"/>
                </a:solidFill>
                <a:latin typeface="microsoft sans serif" panose="020B0604020202020204" pitchFamily="34" charset="0"/>
              </a:rPr>
              <a:t>CMA Data Classification: Internal</a:t>
            </a:r>
            <a:endParaRPr lang="en-GB" sz="850" b="0" i="0" u="none" baseline="0">
              <a:solidFill>
                <a:srgbClr val="000000"/>
              </a:solidFill>
              <a:latin typeface="microsoft sans serif" panose="020B0604020202020204" pitchFamily="34" charset="0"/>
            </a:endParaRPr>
          </a:p>
        </p:txBody>
      </p:sp>
    </p:spTree>
    <p:extLst>
      <p:ext uri="{BB962C8B-B14F-4D97-AF65-F5344CB8AC3E}">
        <p14:creationId xmlns:p14="http://schemas.microsoft.com/office/powerpoint/2010/main" xmlns="" val="75371129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9.xml"/><Relationship Id="rId1" Type="http://schemas.openxmlformats.org/officeDocument/2006/relationships/slideLayout" Target="../slideLayouts/slideLayout2.xml"/><Relationship Id="rId5" Type="http://schemas.openxmlformats.org/officeDocument/2006/relationships/image" Target="../media/image5.png"/><Relationship Id="rId4" Type="http://schemas.openxmlformats.org/officeDocument/2006/relationships/image" Target="../media/image3.png"/></Relationships>
</file>

<file path=ppt/slides/_rels/slide11.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10.xml"/><Relationship Id="rId1" Type="http://schemas.openxmlformats.org/officeDocument/2006/relationships/slideLayout" Target="../slideLayouts/slideLayout2.xml"/><Relationship Id="rId5" Type="http://schemas.openxmlformats.org/officeDocument/2006/relationships/image" Target="../media/image6.png"/><Relationship Id="rId4" Type="http://schemas.openxmlformats.org/officeDocument/2006/relationships/image" Target="../media/image3.png"/></Relationships>
</file>

<file path=ppt/slides/_rels/slide12.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11.xml"/><Relationship Id="rId1" Type="http://schemas.openxmlformats.org/officeDocument/2006/relationships/slideLayout" Target="../slideLayouts/slideLayout2.xml"/><Relationship Id="rId5" Type="http://schemas.openxmlformats.org/officeDocument/2006/relationships/image" Target="../media/image7.png"/><Relationship Id="rId4" Type="http://schemas.openxmlformats.org/officeDocument/2006/relationships/image" Target="../media/image3.png"/></Relationships>
</file>

<file path=ppt/slides/_rels/slide13.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12.xml"/><Relationship Id="rId1" Type="http://schemas.openxmlformats.org/officeDocument/2006/relationships/slideLayout" Target="../slideLayouts/slideLayout2.xml"/><Relationship Id="rId5" Type="http://schemas.openxmlformats.org/officeDocument/2006/relationships/image" Target="../media/image8.png"/><Relationship Id="rId4" Type="http://schemas.openxmlformats.org/officeDocument/2006/relationships/image" Target="../media/image3.png"/></Relationships>
</file>

<file path=ppt/slides/_rels/slide14.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13.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5.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14.xml"/><Relationship Id="rId1" Type="http://schemas.openxmlformats.org/officeDocument/2006/relationships/slideLayout" Target="../slideLayouts/slideLayout2.xml"/><Relationship Id="rId5" Type="http://schemas.openxmlformats.org/officeDocument/2006/relationships/image" Target="../media/image9.png"/><Relationship Id="rId4" Type="http://schemas.openxmlformats.org/officeDocument/2006/relationships/image" Target="../media/image3.png"/></Relationships>
</file>

<file path=ppt/slides/_rels/slide16.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15.xml"/><Relationship Id="rId1" Type="http://schemas.openxmlformats.org/officeDocument/2006/relationships/slideLayout" Target="../slideLayouts/slideLayout2.xml"/><Relationship Id="rId5" Type="http://schemas.openxmlformats.org/officeDocument/2006/relationships/image" Target="../media/image10.png"/><Relationship Id="rId4" Type="http://schemas.openxmlformats.org/officeDocument/2006/relationships/image" Target="../media/image3.png"/></Relationships>
</file>

<file path=ppt/slides/_rels/slide17.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16.xml"/><Relationship Id="rId1" Type="http://schemas.openxmlformats.org/officeDocument/2006/relationships/slideLayout" Target="../slideLayouts/slideLayout2.xml"/><Relationship Id="rId5" Type="http://schemas.openxmlformats.org/officeDocument/2006/relationships/image" Target="../media/image11.png"/><Relationship Id="rId4" Type="http://schemas.openxmlformats.org/officeDocument/2006/relationships/image" Target="../media/image3.png"/></Relationships>
</file>

<file path=ppt/slides/_rels/slide18.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17.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9.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18.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20.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19.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21.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20.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22.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21.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23.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22.xml"/><Relationship Id="rId1" Type="http://schemas.openxmlformats.org/officeDocument/2006/relationships/slideLayout" Target="../slideLayouts/slideLayout2.xml"/><Relationship Id="rId5" Type="http://schemas.openxmlformats.org/officeDocument/2006/relationships/image" Target="../media/image12.png"/><Relationship Id="rId4" Type="http://schemas.openxmlformats.org/officeDocument/2006/relationships/image" Target="../media/image3.png"/></Relationships>
</file>

<file path=ppt/slides/_rels/slide24.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23.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2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5.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6.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7.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8.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9.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8.xml"/><Relationship Id="rId1" Type="http://schemas.openxmlformats.org/officeDocument/2006/relationships/slideLayout" Target="../slideLayouts/slideLayout2.xml"/><Relationship Id="rId5" Type="http://schemas.openxmlformats.org/officeDocument/2006/relationships/image" Target="../media/image4.png"/><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120080" y="1388372"/>
            <a:ext cx="7772400" cy="1470025"/>
          </a:xfrm>
        </p:spPr>
        <p:txBody>
          <a:bodyPr>
            <a:normAutofit/>
          </a:bodyPr>
          <a:lstStyle/>
          <a:p>
            <a:pPr rtl="1"/>
            <a:r>
              <a:rPr lang="ar-KW" sz="3600" b="1" dirty="0" smtClean="0">
                <a:solidFill>
                  <a:srgbClr val="8C8A26"/>
                </a:solidFill>
                <a:cs typeface="+mn-cs"/>
              </a:rPr>
              <a:t>ورشة عمل</a:t>
            </a:r>
            <a:r>
              <a:rPr lang="en-US" sz="4800" b="1" dirty="0" smtClean="0">
                <a:solidFill>
                  <a:srgbClr val="8C8A26"/>
                </a:solidFill>
              </a:rPr>
              <a:t/>
            </a:r>
            <a:br>
              <a:rPr lang="en-US" sz="4800" b="1" dirty="0" smtClean="0">
                <a:solidFill>
                  <a:srgbClr val="8C8A26"/>
                </a:solidFill>
              </a:rPr>
            </a:br>
            <a:endParaRPr lang="en-GB" sz="4800" dirty="0"/>
          </a:p>
        </p:txBody>
      </p:sp>
      <p:sp>
        <p:nvSpPr>
          <p:cNvPr id="3" name="Subtitle 2"/>
          <p:cNvSpPr>
            <a:spLocks noGrp="1"/>
          </p:cNvSpPr>
          <p:nvPr>
            <p:ph type="subTitle" idx="1"/>
          </p:nvPr>
        </p:nvSpPr>
        <p:spPr>
          <a:xfrm>
            <a:off x="1843608" y="2276872"/>
            <a:ext cx="6400800" cy="2616696"/>
          </a:xfrm>
        </p:spPr>
        <p:txBody>
          <a:bodyPr>
            <a:normAutofit lnSpcReduction="10000"/>
          </a:bodyPr>
          <a:lstStyle/>
          <a:p>
            <a:r>
              <a:rPr lang="ar-KW" sz="4800" b="1" dirty="0">
                <a:solidFill>
                  <a:srgbClr val="1F497D"/>
                </a:solidFill>
                <a:cs typeface="Times New Roman"/>
              </a:rPr>
              <a:t>اللائحة الجديدة: </a:t>
            </a:r>
            <a:r>
              <a:rPr lang="ar-KW" sz="4800" b="1" dirty="0" smtClean="0">
                <a:solidFill>
                  <a:srgbClr val="1F497D"/>
                </a:solidFill>
                <a:cs typeface="Times New Roman"/>
              </a:rPr>
              <a:t>الإفصاح عن المصالح</a:t>
            </a:r>
            <a:endParaRPr lang="ar-KW" sz="4800" b="1" dirty="0">
              <a:solidFill>
                <a:srgbClr val="1F497D"/>
              </a:solidFill>
              <a:cs typeface="Times New Roman"/>
            </a:endParaRPr>
          </a:p>
          <a:p>
            <a:r>
              <a:rPr lang="ar-KW" sz="3600" b="1" dirty="0" smtClean="0">
                <a:solidFill>
                  <a:srgbClr val="1F497D"/>
                </a:solidFill>
                <a:cs typeface="Times New Roman"/>
              </a:rPr>
              <a:t>إدارة الإفصاح</a:t>
            </a:r>
          </a:p>
          <a:p>
            <a:pPr rtl="1"/>
            <a:r>
              <a:rPr lang="ar-KW" sz="2800" b="1" dirty="0" smtClean="0">
                <a:solidFill>
                  <a:srgbClr val="1F497D"/>
                </a:solidFill>
                <a:cs typeface="Times New Roman"/>
              </a:rPr>
              <a:t> التاريخ </a:t>
            </a:r>
            <a:r>
              <a:rPr lang="ar-KW" sz="2800" b="1" smtClean="0">
                <a:solidFill>
                  <a:srgbClr val="1F497D"/>
                </a:solidFill>
                <a:cs typeface="Times New Roman"/>
              </a:rPr>
              <a:t>8 ديسمبر2015</a:t>
            </a:r>
            <a:endParaRPr lang="ar-KW" sz="2800" b="1" dirty="0" smtClean="0">
              <a:solidFill>
                <a:srgbClr val="1F497D"/>
              </a:solidFill>
              <a:cs typeface="Times New Roman"/>
            </a:endParaRPr>
          </a:p>
        </p:txBody>
      </p:sp>
      <p:pic>
        <p:nvPicPr>
          <p:cNvPr id="6" name="Picture 5" descr="Picture 3.png"/>
          <p:cNvPicPr>
            <a:picLocks noChangeAspect="1"/>
          </p:cNvPicPr>
          <p:nvPr/>
        </p:nvPicPr>
        <p:blipFill rotWithShape="1">
          <a:blip r:embed="rId2" cstate="print"/>
          <a:srcRect r="75690"/>
          <a:stretch/>
        </p:blipFill>
        <p:spPr>
          <a:xfrm>
            <a:off x="3" y="0"/>
            <a:ext cx="2222937" cy="6858000"/>
          </a:xfrm>
          <a:prstGeom prst="rect">
            <a:avLst/>
          </a:prstGeom>
          <a:ln w="28575">
            <a:noFill/>
          </a:ln>
        </p:spPr>
      </p:pic>
    </p:spTree>
    <p:extLst>
      <p:ext uri="{BB962C8B-B14F-4D97-AF65-F5344CB8AC3E}">
        <p14:creationId xmlns:p14="http://schemas.microsoft.com/office/powerpoint/2010/main" xmlns="" val="180124757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6" y="274638"/>
            <a:ext cx="5876925" cy="1143000"/>
          </a:xfrm>
        </p:spPr>
        <p:txBody>
          <a:bodyPr>
            <a:normAutofit/>
          </a:bodyPr>
          <a:lstStyle/>
          <a:p>
            <a:pPr lvl="0" algn="r" rtl="1" fontAlgn="base">
              <a:spcAft>
                <a:spcPct val="0"/>
              </a:spcAft>
            </a:pPr>
            <a:r>
              <a:rPr lang="ar-KW" sz="2400" b="1" dirty="0" smtClean="0">
                <a:solidFill>
                  <a:schemeClr val="tx2"/>
                </a:solidFill>
                <a:latin typeface="Sakkal Majalla" pitchFamily="2" charset="-78"/>
                <a:cs typeface="Arial" charset="0"/>
              </a:rPr>
              <a:t>تابع: </a:t>
            </a:r>
            <a:r>
              <a:rPr lang="ar-KW" sz="2400" b="1" dirty="0" smtClean="0">
                <a:solidFill>
                  <a:srgbClr val="1F497D"/>
                </a:solidFill>
                <a:latin typeface="Sakkal Majalla" pitchFamily="2" charset="-78"/>
                <a:cs typeface="Arial" charset="0"/>
              </a:rPr>
              <a:t>نموذج </a:t>
            </a:r>
            <a:r>
              <a:rPr lang="ar-KW" sz="2400" b="1" dirty="0">
                <a:solidFill>
                  <a:srgbClr val="1F497D"/>
                </a:solidFill>
                <a:latin typeface="Sakkal Majalla" pitchFamily="2" charset="-78"/>
                <a:cs typeface="Arial" charset="0"/>
              </a:rPr>
              <a:t>إفصاح عن تحقق مصلحة شخص</a:t>
            </a:r>
            <a:br>
              <a:rPr lang="ar-KW" sz="2400" b="1" dirty="0">
                <a:solidFill>
                  <a:srgbClr val="1F497D"/>
                </a:solidFill>
                <a:latin typeface="Sakkal Majalla" pitchFamily="2" charset="-78"/>
                <a:cs typeface="Arial" charset="0"/>
              </a:rPr>
            </a:br>
            <a:r>
              <a:rPr lang="ar-KW" sz="2400" b="1" dirty="0" smtClean="0">
                <a:solidFill>
                  <a:srgbClr val="1F497D"/>
                </a:solidFill>
                <a:latin typeface="Sakkal Majalla" pitchFamily="2" charset="-78"/>
                <a:cs typeface="Arial" charset="0"/>
              </a:rPr>
              <a:t>مستفيد </a:t>
            </a:r>
            <a:r>
              <a:rPr lang="ar-KW" sz="2400" b="1" dirty="0">
                <a:solidFill>
                  <a:srgbClr val="1F497D"/>
                </a:solidFill>
                <a:latin typeface="Sakkal Majalla" pitchFamily="2" charset="-78"/>
                <a:cs typeface="Arial" charset="0"/>
              </a:rPr>
              <a:t>والهدف من </a:t>
            </a:r>
            <a:r>
              <a:rPr lang="ar-KW" sz="2400" b="1" dirty="0" smtClean="0">
                <a:solidFill>
                  <a:srgbClr val="1F497D"/>
                </a:solidFill>
                <a:latin typeface="Sakkal Majalla" pitchFamily="2" charset="-78"/>
                <a:cs typeface="Arial" charset="0"/>
              </a:rPr>
              <a:t>التملك– </a:t>
            </a:r>
            <a:r>
              <a:rPr lang="ar-KW" sz="2400" b="1" dirty="0">
                <a:solidFill>
                  <a:srgbClr val="1F497D"/>
                </a:solidFill>
                <a:latin typeface="Sakkal Majalla" pitchFamily="2" charset="-78"/>
                <a:cs typeface="Arial" charset="0"/>
              </a:rPr>
              <a:t>ملحق رقم (</a:t>
            </a:r>
            <a:r>
              <a:rPr lang="ar-KW" sz="2400" b="1" dirty="0" smtClean="0">
                <a:solidFill>
                  <a:srgbClr val="1F497D"/>
                </a:solidFill>
                <a:latin typeface="Sakkal Majalla" pitchFamily="2" charset="-78"/>
                <a:cs typeface="Arial" charset="0"/>
              </a:rPr>
              <a:t>1)</a:t>
            </a:r>
            <a:endParaRPr lang="en-US" sz="3600" b="1" dirty="0">
              <a:solidFill>
                <a:schemeClr val="tx2"/>
              </a:solidFill>
              <a:latin typeface="Sakkal Majalla" pitchFamily="2" charset="-78"/>
              <a:cs typeface="Arial" charset="0"/>
            </a:endParaRPr>
          </a:p>
        </p:txBody>
      </p:sp>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rPr>
              <a:pPr/>
              <a:t>10</a:t>
            </a:fld>
            <a:endParaRPr lang="en-US" dirty="0">
              <a:solidFill>
                <a:prstClr val="black">
                  <a:tint val="75000"/>
                </a:prstClr>
              </a:solidFill>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xmlns="" val="0"/>
              </a:ext>
            </a:extLst>
          </a:blip>
          <a:stretch>
            <a:fillRect/>
          </a:stretch>
        </p:blipFill>
        <p:spPr>
          <a:xfrm>
            <a:off x="533400" y="381001"/>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xmlns=""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pic>
      <p:cxnSp>
        <p:nvCxnSpPr>
          <p:cNvPr id="10" name="Straight Connector 9"/>
          <p:cNvCxnSpPr/>
          <p:nvPr/>
        </p:nvCxnSpPr>
        <p:spPr>
          <a:xfrm>
            <a:off x="3563890"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pic>
        <p:nvPicPr>
          <p:cNvPr id="5" name="Content Placeholder 4"/>
          <p:cNvPicPr>
            <a:picLocks noGrp="1" noChangeAspect="1"/>
          </p:cNvPicPr>
          <p:nvPr>
            <p:ph idx="1"/>
          </p:nvPr>
        </p:nvPicPr>
        <p:blipFill>
          <a:blip r:embed="rId5">
            <a:extLst>
              <a:ext uri="{28A0092B-C50C-407E-A947-70E740481C1C}">
                <a14:useLocalDpi xmlns:a14="http://schemas.microsoft.com/office/drawing/2010/main" xmlns="" val="0"/>
              </a:ext>
            </a:extLst>
          </a:blip>
          <a:stretch>
            <a:fillRect/>
          </a:stretch>
        </p:blipFill>
        <p:spPr>
          <a:xfrm>
            <a:off x="2619117" y="1600200"/>
            <a:ext cx="3905765" cy="4525963"/>
          </a:xfrm>
        </p:spPr>
      </p:pic>
    </p:spTree>
    <p:extLst>
      <p:ext uri="{BB962C8B-B14F-4D97-AF65-F5344CB8AC3E}">
        <p14:creationId xmlns:p14="http://schemas.microsoft.com/office/powerpoint/2010/main" xmlns="" val="44319569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6" y="274638"/>
            <a:ext cx="5876925" cy="1143000"/>
          </a:xfrm>
        </p:spPr>
        <p:txBody>
          <a:bodyPr>
            <a:normAutofit/>
          </a:bodyPr>
          <a:lstStyle/>
          <a:p>
            <a:pPr lvl="0" algn="r" rtl="1" fontAlgn="base">
              <a:spcAft>
                <a:spcPct val="0"/>
              </a:spcAft>
            </a:pPr>
            <a:r>
              <a:rPr lang="ar-KW" sz="2400" b="1" dirty="0" smtClean="0">
                <a:solidFill>
                  <a:schemeClr val="tx2"/>
                </a:solidFill>
                <a:latin typeface="Sakkal Majalla" pitchFamily="2" charset="-78"/>
                <a:cs typeface="Arial" charset="0"/>
              </a:rPr>
              <a:t>تابع: </a:t>
            </a:r>
            <a:r>
              <a:rPr lang="ar-KW" sz="2400" b="1" dirty="0" smtClean="0">
                <a:solidFill>
                  <a:srgbClr val="1F497D"/>
                </a:solidFill>
                <a:latin typeface="Sakkal Majalla" pitchFamily="2" charset="-78"/>
                <a:cs typeface="Arial" charset="0"/>
              </a:rPr>
              <a:t>نموذج </a:t>
            </a:r>
            <a:r>
              <a:rPr lang="ar-KW" sz="2400" b="1" dirty="0">
                <a:solidFill>
                  <a:srgbClr val="1F497D"/>
                </a:solidFill>
                <a:latin typeface="Sakkal Majalla" pitchFamily="2" charset="-78"/>
                <a:cs typeface="Arial" charset="0"/>
              </a:rPr>
              <a:t>إفصاح عن تحقق مصلحة شخص</a:t>
            </a:r>
            <a:br>
              <a:rPr lang="ar-KW" sz="2400" b="1" dirty="0">
                <a:solidFill>
                  <a:srgbClr val="1F497D"/>
                </a:solidFill>
                <a:latin typeface="Sakkal Majalla" pitchFamily="2" charset="-78"/>
                <a:cs typeface="Arial" charset="0"/>
              </a:rPr>
            </a:br>
            <a:r>
              <a:rPr lang="ar-KW" sz="2400" b="1" dirty="0" smtClean="0">
                <a:solidFill>
                  <a:srgbClr val="1F497D"/>
                </a:solidFill>
                <a:latin typeface="Sakkal Majalla" pitchFamily="2" charset="-78"/>
                <a:cs typeface="Arial" charset="0"/>
              </a:rPr>
              <a:t>مستفيد </a:t>
            </a:r>
            <a:r>
              <a:rPr lang="ar-KW" sz="2400" b="1" dirty="0">
                <a:solidFill>
                  <a:srgbClr val="1F497D"/>
                </a:solidFill>
                <a:latin typeface="Sakkal Majalla" pitchFamily="2" charset="-78"/>
                <a:cs typeface="Arial" charset="0"/>
              </a:rPr>
              <a:t>والهدف من </a:t>
            </a:r>
            <a:r>
              <a:rPr lang="ar-KW" sz="2400" b="1" dirty="0" smtClean="0">
                <a:solidFill>
                  <a:srgbClr val="1F497D"/>
                </a:solidFill>
                <a:latin typeface="Sakkal Majalla" pitchFamily="2" charset="-78"/>
                <a:cs typeface="Arial" charset="0"/>
              </a:rPr>
              <a:t>التملك– </a:t>
            </a:r>
            <a:r>
              <a:rPr lang="ar-KW" sz="2400" b="1" dirty="0">
                <a:solidFill>
                  <a:srgbClr val="1F497D"/>
                </a:solidFill>
                <a:latin typeface="Sakkal Majalla" pitchFamily="2" charset="-78"/>
                <a:cs typeface="Arial" charset="0"/>
              </a:rPr>
              <a:t>ملحق رقم (1)</a:t>
            </a:r>
            <a:endParaRPr lang="en-US" sz="3600" b="1" dirty="0">
              <a:solidFill>
                <a:schemeClr val="tx2"/>
              </a:solidFill>
              <a:latin typeface="Sakkal Majalla" pitchFamily="2" charset="-78"/>
              <a:cs typeface="Arial" charset="0"/>
            </a:endParaRPr>
          </a:p>
        </p:txBody>
      </p:sp>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rPr>
              <a:pPr/>
              <a:t>11</a:t>
            </a:fld>
            <a:endParaRPr lang="en-US" dirty="0">
              <a:solidFill>
                <a:prstClr val="black">
                  <a:tint val="75000"/>
                </a:prstClr>
              </a:solidFill>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xmlns="" val="0"/>
              </a:ext>
            </a:extLst>
          </a:blip>
          <a:stretch>
            <a:fillRect/>
          </a:stretch>
        </p:blipFill>
        <p:spPr>
          <a:xfrm>
            <a:off x="533400" y="381001"/>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xmlns=""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pic>
      <p:cxnSp>
        <p:nvCxnSpPr>
          <p:cNvPr id="10" name="Straight Connector 9"/>
          <p:cNvCxnSpPr/>
          <p:nvPr/>
        </p:nvCxnSpPr>
        <p:spPr>
          <a:xfrm>
            <a:off x="3563890"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pic>
        <p:nvPicPr>
          <p:cNvPr id="8" name="Content Placeholder 7"/>
          <p:cNvPicPr>
            <a:picLocks noGrp="1" noChangeAspect="1"/>
          </p:cNvPicPr>
          <p:nvPr>
            <p:ph idx="1"/>
          </p:nvPr>
        </p:nvPicPr>
        <p:blipFill>
          <a:blip r:embed="rId5">
            <a:extLst>
              <a:ext uri="{28A0092B-C50C-407E-A947-70E740481C1C}">
                <a14:useLocalDpi xmlns:a14="http://schemas.microsoft.com/office/drawing/2010/main" xmlns="" val="0"/>
              </a:ext>
            </a:extLst>
          </a:blip>
          <a:stretch>
            <a:fillRect/>
          </a:stretch>
        </p:blipFill>
        <p:spPr>
          <a:xfrm>
            <a:off x="2023707" y="2610469"/>
            <a:ext cx="5096586" cy="2505425"/>
          </a:xfrm>
        </p:spPr>
      </p:pic>
    </p:spTree>
    <p:extLst>
      <p:ext uri="{BB962C8B-B14F-4D97-AF65-F5344CB8AC3E}">
        <p14:creationId xmlns:p14="http://schemas.microsoft.com/office/powerpoint/2010/main" xmlns="" val="241538802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6" y="274638"/>
            <a:ext cx="5876925" cy="1143000"/>
          </a:xfrm>
        </p:spPr>
        <p:txBody>
          <a:bodyPr>
            <a:normAutofit/>
          </a:bodyPr>
          <a:lstStyle/>
          <a:p>
            <a:pPr lvl="0" algn="r" rtl="1" fontAlgn="base">
              <a:spcAft>
                <a:spcPct val="0"/>
              </a:spcAft>
            </a:pPr>
            <a:r>
              <a:rPr lang="ar-KW" sz="2400" b="1" dirty="0" smtClean="0">
                <a:solidFill>
                  <a:schemeClr val="tx2"/>
                </a:solidFill>
                <a:latin typeface="Sakkal Majalla" pitchFamily="2" charset="-78"/>
                <a:cs typeface="Arial" charset="0"/>
              </a:rPr>
              <a:t>نموذج إفصاح تغيير في مصلحة شخص</a:t>
            </a:r>
            <a:br>
              <a:rPr lang="ar-KW" sz="2400" b="1" dirty="0" smtClean="0">
                <a:solidFill>
                  <a:schemeClr val="tx2"/>
                </a:solidFill>
                <a:latin typeface="Sakkal Majalla" pitchFamily="2" charset="-78"/>
                <a:cs typeface="Arial" charset="0"/>
              </a:rPr>
            </a:br>
            <a:r>
              <a:rPr lang="ar-KW" sz="2400" b="1" dirty="0" smtClean="0">
                <a:solidFill>
                  <a:schemeClr val="tx2"/>
                </a:solidFill>
                <a:latin typeface="Sakkal Majalla" pitchFamily="2" charset="-78"/>
                <a:cs typeface="Arial" charset="0"/>
              </a:rPr>
              <a:t>مستفيد، وتغيير الهدف من التملك- ملحق رقم(2)</a:t>
            </a:r>
            <a:endParaRPr lang="en-US" sz="2400" b="1" dirty="0">
              <a:solidFill>
                <a:schemeClr val="tx2"/>
              </a:solidFill>
              <a:latin typeface="Sakkal Majalla" pitchFamily="2" charset="-78"/>
              <a:cs typeface="Arial" charset="0"/>
            </a:endParaRPr>
          </a:p>
        </p:txBody>
      </p:sp>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rPr>
              <a:pPr/>
              <a:t>12</a:t>
            </a:fld>
            <a:endParaRPr lang="en-US" dirty="0">
              <a:solidFill>
                <a:prstClr val="black">
                  <a:tint val="75000"/>
                </a:prstClr>
              </a:solidFill>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xmlns="" val="0"/>
              </a:ext>
            </a:extLst>
          </a:blip>
          <a:stretch>
            <a:fillRect/>
          </a:stretch>
        </p:blipFill>
        <p:spPr>
          <a:xfrm>
            <a:off x="533400" y="381001"/>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xmlns=""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pic>
      <p:cxnSp>
        <p:nvCxnSpPr>
          <p:cNvPr id="10" name="Straight Connector 9"/>
          <p:cNvCxnSpPr/>
          <p:nvPr/>
        </p:nvCxnSpPr>
        <p:spPr>
          <a:xfrm>
            <a:off x="3563890"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pic>
        <p:nvPicPr>
          <p:cNvPr id="6" name="Content Placeholder 5"/>
          <p:cNvPicPr>
            <a:picLocks noGrp="1" noChangeAspect="1"/>
          </p:cNvPicPr>
          <p:nvPr>
            <p:ph idx="1"/>
          </p:nvPr>
        </p:nvPicPr>
        <p:blipFill>
          <a:blip r:embed="rId5">
            <a:extLst>
              <a:ext uri="{28A0092B-C50C-407E-A947-70E740481C1C}">
                <a14:useLocalDpi xmlns:a14="http://schemas.microsoft.com/office/drawing/2010/main" xmlns="" val="0"/>
              </a:ext>
            </a:extLst>
          </a:blip>
          <a:stretch>
            <a:fillRect/>
          </a:stretch>
        </p:blipFill>
        <p:spPr>
          <a:xfrm>
            <a:off x="2697859" y="1524002"/>
            <a:ext cx="3748281" cy="4602162"/>
          </a:xfrm>
        </p:spPr>
      </p:pic>
    </p:spTree>
    <p:extLst>
      <p:ext uri="{BB962C8B-B14F-4D97-AF65-F5344CB8AC3E}">
        <p14:creationId xmlns:p14="http://schemas.microsoft.com/office/powerpoint/2010/main" xmlns="" val="362121617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6" y="274638"/>
            <a:ext cx="5876925" cy="1143000"/>
          </a:xfrm>
        </p:spPr>
        <p:txBody>
          <a:bodyPr>
            <a:normAutofit/>
          </a:bodyPr>
          <a:lstStyle/>
          <a:p>
            <a:pPr lvl="0" algn="r" rtl="1" fontAlgn="base">
              <a:spcAft>
                <a:spcPct val="0"/>
              </a:spcAft>
            </a:pPr>
            <a:r>
              <a:rPr lang="ar-KW" sz="2400" b="1" dirty="0" smtClean="0">
                <a:solidFill>
                  <a:srgbClr val="1F497D"/>
                </a:solidFill>
                <a:latin typeface="Sakkal Majalla" pitchFamily="2" charset="-78"/>
                <a:cs typeface="Arial" charset="0"/>
              </a:rPr>
              <a:t>تابع: نموذج </a:t>
            </a:r>
            <a:r>
              <a:rPr lang="ar-KW" sz="2400" b="1" dirty="0">
                <a:solidFill>
                  <a:srgbClr val="1F497D"/>
                </a:solidFill>
                <a:latin typeface="Sakkal Majalla" pitchFamily="2" charset="-78"/>
                <a:cs typeface="Arial" charset="0"/>
              </a:rPr>
              <a:t>إفصاح تغيير في مصلحة شخص</a:t>
            </a:r>
            <a:br>
              <a:rPr lang="ar-KW" sz="2400" b="1" dirty="0">
                <a:solidFill>
                  <a:srgbClr val="1F497D"/>
                </a:solidFill>
                <a:latin typeface="Sakkal Majalla" pitchFamily="2" charset="-78"/>
                <a:cs typeface="Arial" charset="0"/>
              </a:rPr>
            </a:br>
            <a:r>
              <a:rPr lang="ar-KW" sz="2400" b="1" dirty="0" smtClean="0">
                <a:solidFill>
                  <a:srgbClr val="1F497D"/>
                </a:solidFill>
                <a:latin typeface="Sakkal Majalla" pitchFamily="2" charset="-78"/>
                <a:cs typeface="Arial" charset="0"/>
              </a:rPr>
              <a:t>مستفيد</a:t>
            </a:r>
            <a:r>
              <a:rPr lang="ar-KW" sz="2400" b="1" dirty="0">
                <a:solidFill>
                  <a:srgbClr val="1F497D"/>
                </a:solidFill>
                <a:latin typeface="Sakkal Majalla" pitchFamily="2" charset="-78"/>
                <a:cs typeface="Arial" charset="0"/>
              </a:rPr>
              <a:t>، وتغيير الهدف من التملك- ملحق رقم(2)</a:t>
            </a:r>
            <a:endParaRPr lang="en-US" sz="3600" b="1" dirty="0">
              <a:solidFill>
                <a:schemeClr val="tx2"/>
              </a:solidFill>
              <a:latin typeface="Sakkal Majalla" pitchFamily="2" charset="-78"/>
              <a:cs typeface="Arial" charset="0"/>
            </a:endParaRPr>
          </a:p>
        </p:txBody>
      </p:sp>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rPr>
              <a:pPr/>
              <a:t>13</a:t>
            </a:fld>
            <a:endParaRPr lang="en-US" dirty="0">
              <a:solidFill>
                <a:prstClr val="black">
                  <a:tint val="75000"/>
                </a:prstClr>
              </a:solidFill>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xmlns="" val="0"/>
              </a:ext>
            </a:extLst>
          </a:blip>
          <a:stretch>
            <a:fillRect/>
          </a:stretch>
        </p:blipFill>
        <p:spPr>
          <a:xfrm>
            <a:off x="533400" y="381001"/>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xmlns=""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pic>
      <p:cxnSp>
        <p:nvCxnSpPr>
          <p:cNvPr id="10" name="Straight Connector 9"/>
          <p:cNvCxnSpPr/>
          <p:nvPr/>
        </p:nvCxnSpPr>
        <p:spPr>
          <a:xfrm>
            <a:off x="3563890"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pic>
        <p:nvPicPr>
          <p:cNvPr id="5" name="Content Placeholder 4"/>
          <p:cNvPicPr>
            <a:picLocks noGrp="1" noChangeAspect="1"/>
          </p:cNvPicPr>
          <p:nvPr>
            <p:ph idx="1"/>
          </p:nvPr>
        </p:nvPicPr>
        <p:blipFill>
          <a:blip r:embed="rId5">
            <a:extLst>
              <a:ext uri="{28A0092B-C50C-407E-A947-70E740481C1C}">
                <a14:useLocalDpi xmlns:a14="http://schemas.microsoft.com/office/drawing/2010/main" xmlns="" val="0"/>
              </a:ext>
            </a:extLst>
          </a:blip>
          <a:stretch>
            <a:fillRect/>
          </a:stretch>
        </p:blipFill>
        <p:spPr>
          <a:xfrm>
            <a:off x="2712253" y="1600200"/>
            <a:ext cx="3719493" cy="4525963"/>
          </a:xfrm>
        </p:spPr>
      </p:pic>
    </p:spTree>
    <p:extLst>
      <p:ext uri="{BB962C8B-B14F-4D97-AF65-F5344CB8AC3E}">
        <p14:creationId xmlns:p14="http://schemas.microsoft.com/office/powerpoint/2010/main" xmlns="" val="82958204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6" y="274638"/>
            <a:ext cx="5876925" cy="1143000"/>
          </a:xfrm>
        </p:spPr>
        <p:txBody>
          <a:bodyPr>
            <a:normAutofit/>
          </a:bodyPr>
          <a:lstStyle/>
          <a:p>
            <a:pPr lvl="0" algn="r" rtl="1" fontAlgn="base">
              <a:spcAft>
                <a:spcPct val="0"/>
              </a:spcAft>
            </a:pPr>
            <a:r>
              <a:rPr lang="ar-KW" sz="3600" b="1" dirty="0" smtClean="0">
                <a:solidFill>
                  <a:schemeClr val="tx2"/>
                </a:solidFill>
                <a:latin typeface="Sakkal Majalla" pitchFamily="2" charset="-78"/>
                <a:cs typeface="Arial"/>
              </a:rPr>
              <a:t>3-تفاصيل التغييرات الجوهرية</a:t>
            </a:r>
            <a:endParaRPr lang="en-US" sz="3600" b="1" dirty="0">
              <a:solidFill>
                <a:schemeClr val="tx2"/>
              </a:solidFill>
              <a:latin typeface="Sakkal Majalla" pitchFamily="2" charset="-78"/>
              <a:cs typeface="Arial" charset="0"/>
            </a:endParaRPr>
          </a:p>
        </p:txBody>
      </p:sp>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rPr>
              <a:pPr/>
              <a:t>14</a:t>
            </a:fld>
            <a:endParaRPr lang="en-US" dirty="0">
              <a:solidFill>
                <a:prstClr val="black">
                  <a:tint val="75000"/>
                </a:prstClr>
              </a:solidFill>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xmlns="" val="0"/>
              </a:ext>
            </a:extLst>
          </a:blip>
          <a:stretch>
            <a:fillRect/>
          </a:stretch>
        </p:blipFill>
        <p:spPr>
          <a:xfrm>
            <a:off x="533400" y="381001"/>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xmlns=""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pic>
      <p:cxnSp>
        <p:nvCxnSpPr>
          <p:cNvPr id="10" name="Straight Connector 9"/>
          <p:cNvCxnSpPr/>
          <p:nvPr/>
        </p:nvCxnSpPr>
        <p:spPr>
          <a:xfrm>
            <a:off x="3563890"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graphicFrame>
        <p:nvGraphicFramePr>
          <p:cNvPr id="12" name="Content Placeholder 4"/>
          <p:cNvGraphicFramePr>
            <a:graphicFrameLocks noGrp="1"/>
          </p:cNvGraphicFramePr>
          <p:nvPr>
            <p:ph idx="1"/>
            <p:extLst>
              <p:ext uri="{D42A27DB-BD31-4B8C-83A1-F6EECF244321}">
                <p14:modId xmlns:p14="http://schemas.microsoft.com/office/powerpoint/2010/main" xmlns="" val="3130030779"/>
              </p:ext>
            </p:extLst>
          </p:nvPr>
        </p:nvGraphicFramePr>
        <p:xfrm>
          <a:off x="495300" y="1600207"/>
          <a:ext cx="8039100" cy="4480560"/>
        </p:xfrm>
        <a:graphic>
          <a:graphicData uri="http://schemas.openxmlformats.org/drawingml/2006/table">
            <a:tbl>
              <a:tblPr firstRow="1" bandRow="1">
                <a:tableStyleId>{5C22544A-7EE6-4342-B048-85BDC9FD1C3A}</a:tableStyleId>
              </a:tblPr>
              <a:tblGrid>
                <a:gridCol w="8039100"/>
              </a:tblGrid>
              <a:tr h="1021413">
                <a:tc>
                  <a:txBody>
                    <a:bodyPr/>
                    <a:lstStyle/>
                    <a:p>
                      <a:pPr marL="0" marR="0" lvl="0" indent="0" algn="r" defTabSz="914400" rtl="1" eaLnBrk="1" fontAlgn="auto" latinLnBrk="0" hangingPunct="1">
                        <a:lnSpc>
                          <a:spcPct val="100000"/>
                        </a:lnSpc>
                        <a:spcBef>
                          <a:spcPts val="0"/>
                        </a:spcBef>
                        <a:spcAft>
                          <a:spcPts val="0"/>
                        </a:spcAft>
                        <a:buClrTx/>
                        <a:buSzTx/>
                        <a:buFontTx/>
                        <a:buNone/>
                        <a:tabLst/>
                        <a:defRPr/>
                      </a:pPr>
                      <a:r>
                        <a:rPr kumimoji="0" lang="ar-KW" sz="2400" b="1" i="0" u="none" strike="noStrike" kern="1200" cap="none" spc="0" normalizeH="0" baseline="0" noProof="0" dirty="0" smtClean="0">
                          <a:ln>
                            <a:noFill/>
                          </a:ln>
                          <a:solidFill>
                            <a:prstClr val="black"/>
                          </a:solidFill>
                          <a:effectLst/>
                          <a:uLnTx/>
                          <a:uFillTx/>
                          <a:latin typeface="+mn-lt"/>
                          <a:cs typeface="+mn-cs"/>
                        </a:rPr>
                        <a:t>تعديل الإفصاح عن المجموعة وآلية اعتبارها بمثابة مجموعة تعمل كشخص مستفيد</a:t>
                      </a:r>
                      <a:r>
                        <a:rPr kumimoji="0" lang="en-US" sz="2400" b="1" i="0" u="none" strike="noStrike" kern="1200" cap="none" spc="0" normalizeH="0" baseline="0" noProof="0" dirty="0" smtClean="0">
                          <a:ln>
                            <a:noFill/>
                          </a:ln>
                          <a:solidFill>
                            <a:prstClr val="black"/>
                          </a:solidFill>
                          <a:effectLst/>
                          <a:uLnTx/>
                          <a:uFillTx/>
                          <a:latin typeface="+mn-lt"/>
                          <a:cs typeface="+mn-cs"/>
                        </a:rPr>
                        <a:t> </a:t>
                      </a:r>
                      <a:r>
                        <a:rPr kumimoji="0" lang="ar-KW" sz="2400" b="1" i="0" u="none" strike="noStrike" kern="1200" cap="none" spc="0" normalizeH="0" baseline="0" noProof="0" dirty="0" smtClean="0">
                          <a:ln>
                            <a:noFill/>
                          </a:ln>
                          <a:solidFill>
                            <a:prstClr val="black"/>
                          </a:solidFill>
                          <a:effectLst/>
                          <a:uLnTx/>
                          <a:uFillTx/>
                          <a:latin typeface="+mn-lt"/>
                          <a:cs typeface="+mn-cs"/>
                        </a:rPr>
                        <a:t>مادة 2-1-3</a:t>
                      </a:r>
                      <a:endParaRPr kumimoji="0" lang="en-US" sz="2400" b="1" i="0" u="none" strike="noStrike" kern="1200" cap="none" spc="0" normalizeH="0" baseline="0" noProof="0" dirty="0" smtClean="0">
                        <a:ln>
                          <a:noFill/>
                        </a:ln>
                        <a:solidFill>
                          <a:prstClr val="black"/>
                        </a:solidFill>
                        <a:effectLst/>
                        <a:uLnTx/>
                        <a:uFillTx/>
                        <a:latin typeface="+mn-lt"/>
                        <a:cs typeface="+mn-cs"/>
                      </a:endParaRPr>
                    </a:p>
                    <a:p>
                      <a:endParaRPr lang="en-US" dirty="0">
                        <a:cs typeface="+mn-cs"/>
                      </a:endParaRPr>
                    </a:p>
                  </a:txBody>
                  <a:tcPr>
                    <a:lnL w="12700" cap="flat" cmpd="sng" algn="ctr">
                      <a:solidFill>
                        <a:srgbClr val="B99933"/>
                      </a:solidFill>
                      <a:prstDash val="sysDash"/>
                      <a:round/>
                      <a:headEnd type="none" w="med" len="med"/>
                      <a:tailEnd type="none" w="med" len="med"/>
                    </a:lnL>
                    <a:lnR w="12700" cap="flat" cmpd="sng" algn="ctr">
                      <a:solidFill>
                        <a:srgbClr val="B99933"/>
                      </a:solidFill>
                      <a:prstDash val="sysDash"/>
                      <a:round/>
                      <a:headEnd type="none" w="med" len="med"/>
                      <a:tailEnd type="none" w="med" len="med"/>
                    </a:lnR>
                    <a:lnT w="12700" cap="flat" cmpd="sng" algn="ctr">
                      <a:solidFill>
                        <a:srgbClr val="B99933"/>
                      </a:solidFill>
                      <a:prstDash val="sysDash"/>
                      <a:round/>
                      <a:headEnd type="none" w="med" len="med"/>
                      <a:tailEnd type="none" w="med" len="med"/>
                    </a:lnT>
                    <a:lnB w="12700" cap="flat" cmpd="sng" algn="ctr">
                      <a:solidFill>
                        <a:srgbClr val="B99933"/>
                      </a:solidFill>
                      <a:prstDash val="sysDash"/>
                      <a:round/>
                      <a:headEnd type="none" w="med" len="med"/>
                      <a:tailEnd type="none" w="med" len="med"/>
                    </a:lnB>
                    <a:solidFill>
                      <a:schemeClr val="bg1"/>
                    </a:solidFill>
                  </a:tcPr>
                </a:tc>
              </a:tr>
              <a:tr h="3327661">
                <a:tc>
                  <a:txBody>
                    <a:bodyPr/>
                    <a:lstStyle/>
                    <a:p>
                      <a:pPr marL="285750" indent="-285750" algn="just" rtl="1">
                        <a:buFont typeface="Arial" charset="0"/>
                        <a:buChar char="•"/>
                      </a:pPr>
                      <a:r>
                        <a:rPr lang="ar-KW" baseline="0" dirty="0" smtClean="0">
                          <a:cs typeface="+mn-cs"/>
                        </a:rPr>
                        <a:t>يعد الشخص وشركاته التابعة والشركات التي يملك سيطرة فعلية عليها بمثابة مجموعة تعمل كشخص مستفيد، إذا بلغت نسبة ملكيته المجمعة 5% فأكثر من أسهم رأس مال شركة مدرجة، وفي هذه الحالة يلتزم هذا الشخص وحده بالإفصاح عن هذه الملكية المجمعة وتفاصيلها وأي تغير يطرأ عليها يتجاوز 0.5% من رأس مال الشركة المدرجة، حتى لو كانت إحدى الشركات التابعة له أو التي يملك سيطرة فعلية عليها تمتلك نسبة 5% فأكثر من ذات الشركة المدرجة وذلك وفق الملحق رقم (3) من الكتاب العاشر.</a:t>
                      </a:r>
                    </a:p>
                    <a:p>
                      <a:pPr marL="285750" indent="-285750" algn="just" rtl="1">
                        <a:buFont typeface="Arial" charset="0"/>
                        <a:buChar char="•"/>
                      </a:pPr>
                      <a:r>
                        <a:rPr lang="ar-KW" baseline="0" dirty="0" smtClean="0">
                          <a:cs typeface="+mn-cs"/>
                        </a:rPr>
                        <a:t>تم إضافة التزام على الشركات التابعة للشخص المستفيد والشركات التي يملك سيطرة فعلية عليها بإخطاره-على الفور- بأي ملكية لها في شركة مدرجة أو أي تغيير يطرأ عليها.</a:t>
                      </a:r>
                    </a:p>
                    <a:p>
                      <a:pPr marL="285750" indent="-285750" algn="just" rtl="1">
                        <a:buFont typeface="Arial" charset="0"/>
                        <a:buChar char="•"/>
                      </a:pPr>
                      <a:r>
                        <a:rPr lang="ar-KW" baseline="0" dirty="0" smtClean="0">
                          <a:cs typeface="+mn-cs"/>
                        </a:rPr>
                        <a:t>تم إلغاء الالتزام بتجميع ملكية أي شركة يملك فيها نسبة 30% أو أكثر من حقوق التصويت وكذلك الالتزام بتجميع ملكية الشركات الزميلة ضمن المصلحة عند احتساب مصلحة الشخص المستفيد والاستعاضة عن ذلك بتجميع مصلحة أي شركة يملك سيطرة فعلية عليها.</a:t>
                      </a:r>
                    </a:p>
                    <a:p>
                      <a:pPr marL="0" indent="0" algn="r" rtl="1">
                        <a:buFont typeface="Arial" charset="0"/>
                        <a:buNone/>
                      </a:pPr>
                      <a:endParaRPr lang="ar-KW" baseline="0" dirty="0" smtClean="0">
                        <a:cs typeface="+mn-cs"/>
                      </a:endParaRPr>
                    </a:p>
                  </a:txBody>
                  <a:tcPr>
                    <a:lnL w="12700" cap="flat" cmpd="sng" algn="ctr">
                      <a:solidFill>
                        <a:srgbClr val="B99933"/>
                      </a:solidFill>
                      <a:prstDash val="sysDash"/>
                      <a:round/>
                      <a:headEnd type="none" w="med" len="med"/>
                      <a:tailEnd type="none" w="med" len="med"/>
                    </a:lnL>
                    <a:lnR w="12700" cap="flat" cmpd="sng" algn="ctr">
                      <a:solidFill>
                        <a:srgbClr val="B99933"/>
                      </a:solidFill>
                      <a:prstDash val="sysDash"/>
                      <a:round/>
                      <a:headEnd type="none" w="med" len="med"/>
                      <a:tailEnd type="none" w="med" len="med"/>
                    </a:lnR>
                    <a:lnT w="12700" cap="flat" cmpd="sng" algn="ctr">
                      <a:solidFill>
                        <a:srgbClr val="B99933"/>
                      </a:solidFill>
                      <a:prstDash val="sysDash"/>
                      <a:round/>
                      <a:headEnd type="none" w="med" len="med"/>
                      <a:tailEnd type="none" w="med" len="med"/>
                    </a:lnT>
                    <a:lnB w="12700" cap="flat" cmpd="sng" algn="ctr">
                      <a:solidFill>
                        <a:srgbClr val="B99933"/>
                      </a:solidFill>
                      <a:prstDash val="sysDash"/>
                      <a:round/>
                      <a:headEnd type="none" w="med" len="med"/>
                      <a:tailEnd type="none" w="med" len="med"/>
                    </a:lnB>
                    <a:solidFill>
                      <a:schemeClr val="bg1"/>
                    </a:solidFill>
                  </a:tcPr>
                </a:tc>
              </a:tr>
            </a:tbl>
          </a:graphicData>
        </a:graphic>
      </p:graphicFrame>
    </p:spTree>
    <p:extLst>
      <p:ext uri="{BB962C8B-B14F-4D97-AF65-F5344CB8AC3E}">
        <p14:creationId xmlns:p14="http://schemas.microsoft.com/office/powerpoint/2010/main" xmlns="" val="428681754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6" y="274638"/>
            <a:ext cx="5876925" cy="1143000"/>
          </a:xfrm>
        </p:spPr>
        <p:txBody>
          <a:bodyPr>
            <a:normAutofit/>
          </a:bodyPr>
          <a:lstStyle/>
          <a:p>
            <a:pPr lvl="0" algn="r" rtl="1" fontAlgn="base">
              <a:spcAft>
                <a:spcPct val="0"/>
              </a:spcAft>
            </a:pPr>
            <a:r>
              <a:rPr lang="ar-KW" sz="2400" b="1" dirty="0" smtClean="0">
                <a:solidFill>
                  <a:schemeClr val="tx2"/>
                </a:solidFill>
                <a:latin typeface="Sakkal Majalla" pitchFamily="2" charset="-78"/>
                <a:cs typeface="Arial" charset="0"/>
              </a:rPr>
              <a:t>نموذج الإفصاح عن ملكية المجموعة، والهدف</a:t>
            </a:r>
            <a:br>
              <a:rPr lang="ar-KW" sz="2400" b="1" dirty="0" smtClean="0">
                <a:solidFill>
                  <a:schemeClr val="tx2"/>
                </a:solidFill>
                <a:latin typeface="Sakkal Majalla" pitchFamily="2" charset="-78"/>
                <a:cs typeface="Arial" charset="0"/>
              </a:rPr>
            </a:br>
            <a:r>
              <a:rPr lang="ar-KW" sz="2400" b="1" dirty="0" smtClean="0">
                <a:solidFill>
                  <a:schemeClr val="tx2"/>
                </a:solidFill>
                <a:latin typeface="Sakkal Majalla" pitchFamily="2" charset="-78"/>
                <a:cs typeface="Arial" charset="0"/>
              </a:rPr>
              <a:t>من التملك- ملحق رقم(3)</a:t>
            </a:r>
            <a:endParaRPr lang="en-US" sz="2400" b="1" dirty="0">
              <a:solidFill>
                <a:schemeClr val="tx2"/>
              </a:solidFill>
              <a:latin typeface="Sakkal Majalla" pitchFamily="2" charset="-78"/>
              <a:cs typeface="Arial" charset="0"/>
            </a:endParaRPr>
          </a:p>
        </p:txBody>
      </p:sp>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rPr>
              <a:pPr/>
              <a:t>15</a:t>
            </a:fld>
            <a:endParaRPr lang="en-US" dirty="0">
              <a:solidFill>
                <a:prstClr val="black">
                  <a:tint val="75000"/>
                </a:prstClr>
              </a:solidFill>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xmlns="" val="0"/>
              </a:ext>
            </a:extLst>
          </a:blip>
          <a:stretch>
            <a:fillRect/>
          </a:stretch>
        </p:blipFill>
        <p:spPr>
          <a:xfrm>
            <a:off x="533400" y="381001"/>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xmlns=""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pic>
      <p:cxnSp>
        <p:nvCxnSpPr>
          <p:cNvPr id="10" name="Straight Connector 9"/>
          <p:cNvCxnSpPr/>
          <p:nvPr/>
        </p:nvCxnSpPr>
        <p:spPr>
          <a:xfrm>
            <a:off x="3563890"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pic>
        <p:nvPicPr>
          <p:cNvPr id="5" name="Content Placeholder 4"/>
          <p:cNvPicPr>
            <a:picLocks noGrp="1" noChangeAspect="1"/>
          </p:cNvPicPr>
          <p:nvPr>
            <p:ph idx="1"/>
          </p:nvPr>
        </p:nvPicPr>
        <p:blipFill>
          <a:blip r:embed="rId5">
            <a:extLst>
              <a:ext uri="{28A0092B-C50C-407E-A947-70E740481C1C}">
                <a14:useLocalDpi xmlns:a14="http://schemas.microsoft.com/office/drawing/2010/main" xmlns="" val="0"/>
              </a:ext>
            </a:extLst>
          </a:blip>
          <a:stretch>
            <a:fillRect/>
          </a:stretch>
        </p:blipFill>
        <p:spPr>
          <a:xfrm>
            <a:off x="1923680" y="1657836"/>
            <a:ext cx="5296639" cy="4410691"/>
          </a:xfrm>
        </p:spPr>
      </p:pic>
    </p:spTree>
    <p:extLst>
      <p:ext uri="{BB962C8B-B14F-4D97-AF65-F5344CB8AC3E}">
        <p14:creationId xmlns:p14="http://schemas.microsoft.com/office/powerpoint/2010/main" xmlns="" val="110813000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6" y="274638"/>
            <a:ext cx="5876925" cy="1143000"/>
          </a:xfrm>
        </p:spPr>
        <p:txBody>
          <a:bodyPr>
            <a:normAutofit/>
          </a:bodyPr>
          <a:lstStyle/>
          <a:p>
            <a:pPr lvl="0" algn="r" rtl="1" fontAlgn="base">
              <a:spcAft>
                <a:spcPct val="0"/>
              </a:spcAft>
            </a:pPr>
            <a:r>
              <a:rPr lang="ar-KW" sz="2400" b="1" dirty="0" smtClean="0">
                <a:solidFill>
                  <a:srgbClr val="1F497D"/>
                </a:solidFill>
                <a:latin typeface="Sakkal Majalla" pitchFamily="2" charset="-78"/>
                <a:cs typeface="Arial" charset="0"/>
              </a:rPr>
              <a:t>تابع: نموذج </a:t>
            </a:r>
            <a:r>
              <a:rPr lang="ar-KW" sz="2400" b="1" dirty="0">
                <a:solidFill>
                  <a:srgbClr val="1F497D"/>
                </a:solidFill>
                <a:latin typeface="Sakkal Majalla" pitchFamily="2" charset="-78"/>
                <a:cs typeface="Arial" charset="0"/>
              </a:rPr>
              <a:t>الإفصاح عن ملكية المجموعة، </a:t>
            </a:r>
            <a:r>
              <a:rPr lang="ar-KW" sz="2400" b="1" dirty="0" smtClean="0">
                <a:solidFill>
                  <a:srgbClr val="1F497D"/>
                </a:solidFill>
                <a:latin typeface="Sakkal Majalla" pitchFamily="2" charset="-78"/>
                <a:cs typeface="Arial" charset="0"/>
              </a:rPr>
              <a:t/>
            </a:r>
            <a:br>
              <a:rPr lang="ar-KW" sz="2400" b="1" dirty="0" smtClean="0">
                <a:solidFill>
                  <a:srgbClr val="1F497D"/>
                </a:solidFill>
                <a:latin typeface="Sakkal Majalla" pitchFamily="2" charset="-78"/>
                <a:cs typeface="Arial" charset="0"/>
              </a:rPr>
            </a:br>
            <a:r>
              <a:rPr lang="ar-KW" sz="2400" b="1" dirty="0" smtClean="0">
                <a:solidFill>
                  <a:srgbClr val="1F497D"/>
                </a:solidFill>
                <a:latin typeface="Sakkal Majalla" pitchFamily="2" charset="-78"/>
                <a:cs typeface="Arial" charset="0"/>
              </a:rPr>
              <a:t>والهدف</a:t>
            </a:r>
            <a:r>
              <a:rPr lang="ar-KW" sz="2400" b="1" dirty="0">
                <a:solidFill>
                  <a:srgbClr val="1F497D"/>
                </a:solidFill>
                <a:latin typeface="Sakkal Majalla" pitchFamily="2" charset="-78"/>
                <a:cs typeface="Arial" charset="0"/>
              </a:rPr>
              <a:t> </a:t>
            </a:r>
            <a:r>
              <a:rPr lang="ar-KW" sz="2400" b="1" dirty="0" smtClean="0">
                <a:solidFill>
                  <a:srgbClr val="1F497D"/>
                </a:solidFill>
                <a:latin typeface="Sakkal Majalla" pitchFamily="2" charset="-78"/>
                <a:cs typeface="Arial" charset="0"/>
              </a:rPr>
              <a:t>من </a:t>
            </a:r>
            <a:r>
              <a:rPr lang="ar-KW" sz="2400" b="1" dirty="0">
                <a:solidFill>
                  <a:srgbClr val="1F497D"/>
                </a:solidFill>
                <a:latin typeface="Sakkal Majalla" pitchFamily="2" charset="-78"/>
                <a:cs typeface="Arial" charset="0"/>
              </a:rPr>
              <a:t>التملك- ملحق رقم(3)</a:t>
            </a:r>
            <a:endParaRPr lang="en-US" sz="3600" b="1" dirty="0">
              <a:solidFill>
                <a:schemeClr val="tx2"/>
              </a:solidFill>
              <a:latin typeface="Sakkal Majalla" pitchFamily="2" charset="-78"/>
              <a:cs typeface="Arial" charset="0"/>
            </a:endParaRPr>
          </a:p>
        </p:txBody>
      </p:sp>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rPr>
              <a:pPr/>
              <a:t>16</a:t>
            </a:fld>
            <a:endParaRPr lang="en-US" dirty="0">
              <a:solidFill>
                <a:prstClr val="black">
                  <a:tint val="75000"/>
                </a:prstClr>
              </a:solidFill>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xmlns="" val="0"/>
              </a:ext>
            </a:extLst>
          </a:blip>
          <a:stretch>
            <a:fillRect/>
          </a:stretch>
        </p:blipFill>
        <p:spPr>
          <a:xfrm>
            <a:off x="533400" y="381001"/>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xmlns=""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pic>
      <p:cxnSp>
        <p:nvCxnSpPr>
          <p:cNvPr id="10" name="Straight Connector 9"/>
          <p:cNvCxnSpPr/>
          <p:nvPr/>
        </p:nvCxnSpPr>
        <p:spPr>
          <a:xfrm>
            <a:off x="3563890"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pic>
        <p:nvPicPr>
          <p:cNvPr id="6" name="Content Placeholder 5"/>
          <p:cNvPicPr>
            <a:picLocks noGrp="1" noChangeAspect="1"/>
          </p:cNvPicPr>
          <p:nvPr>
            <p:ph idx="1"/>
          </p:nvPr>
        </p:nvPicPr>
        <p:blipFill>
          <a:blip r:embed="rId5">
            <a:extLst>
              <a:ext uri="{28A0092B-C50C-407E-A947-70E740481C1C}">
                <a14:useLocalDpi xmlns:a14="http://schemas.microsoft.com/office/drawing/2010/main" xmlns="" val="0"/>
              </a:ext>
            </a:extLst>
          </a:blip>
          <a:stretch>
            <a:fillRect/>
          </a:stretch>
        </p:blipFill>
        <p:spPr>
          <a:xfrm>
            <a:off x="2648465" y="1600200"/>
            <a:ext cx="3847069" cy="4525963"/>
          </a:xfrm>
        </p:spPr>
      </p:pic>
    </p:spTree>
    <p:extLst>
      <p:ext uri="{BB962C8B-B14F-4D97-AF65-F5344CB8AC3E}">
        <p14:creationId xmlns:p14="http://schemas.microsoft.com/office/powerpoint/2010/main" xmlns="" val="367951091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6" y="274638"/>
            <a:ext cx="5876925" cy="1143000"/>
          </a:xfrm>
        </p:spPr>
        <p:txBody>
          <a:bodyPr>
            <a:normAutofit/>
          </a:bodyPr>
          <a:lstStyle/>
          <a:p>
            <a:pPr lvl="0" algn="r" rtl="1" fontAlgn="base">
              <a:spcAft>
                <a:spcPct val="0"/>
              </a:spcAft>
            </a:pPr>
            <a:r>
              <a:rPr lang="ar-KW" sz="2400" b="1" dirty="0" smtClean="0">
                <a:solidFill>
                  <a:srgbClr val="1F497D"/>
                </a:solidFill>
                <a:latin typeface="Sakkal Majalla" pitchFamily="2" charset="-78"/>
                <a:cs typeface="Arial" charset="0"/>
              </a:rPr>
              <a:t>تابع: نموذج </a:t>
            </a:r>
            <a:r>
              <a:rPr lang="ar-KW" sz="2400" b="1" dirty="0">
                <a:solidFill>
                  <a:srgbClr val="1F497D"/>
                </a:solidFill>
                <a:latin typeface="Sakkal Majalla" pitchFamily="2" charset="-78"/>
                <a:cs typeface="Arial" charset="0"/>
              </a:rPr>
              <a:t>الإفصاح عن ملكية المجموعة، </a:t>
            </a:r>
            <a:r>
              <a:rPr lang="ar-KW" sz="2400" b="1" dirty="0" smtClean="0">
                <a:solidFill>
                  <a:srgbClr val="1F497D"/>
                </a:solidFill>
                <a:latin typeface="Sakkal Majalla" pitchFamily="2" charset="-78"/>
                <a:cs typeface="Arial" charset="0"/>
              </a:rPr>
              <a:t/>
            </a:r>
            <a:br>
              <a:rPr lang="ar-KW" sz="2400" b="1" dirty="0" smtClean="0">
                <a:solidFill>
                  <a:srgbClr val="1F497D"/>
                </a:solidFill>
                <a:latin typeface="Sakkal Majalla" pitchFamily="2" charset="-78"/>
                <a:cs typeface="Arial" charset="0"/>
              </a:rPr>
            </a:br>
            <a:r>
              <a:rPr lang="ar-KW" sz="2400" b="1" dirty="0" smtClean="0">
                <a:solidFill>
                  <a:srgbClr val="1F497D"/>
                </a:solidFill>
                <a:latin typeface="Sakkal Majalla" pitchFamily="2" charset="-78"/>
                <a:cs typeface="Arial" charset="0"/>
              </a:rPr>
              <a:t>والهدف</a:t>
            </a:r>
            <a:r>
              <a:rPr lang="ar-KW" sz="2400" b="1" dirty="0">
                <a:solidFill>
                  <a:srgbClr val="1F497D"/>
                </a:solidFill>
                <a:latin typeface="Sakkal Majalla" pitchFamily="2" charset="-78"/>
                <a:cs typeface="Arial" charset="0"/>
              </a:rPr>
              <a:t> </a:t>
            </a:r>
            <a:r>
              <a:rPr lang="ar-KW" sz="2400" b="1" dirty="0" smtClean="0">
                <a:solidFill>
                  <a:srgbClr val="1F497D"/>
                </a:solidFill>
                <a:latin typeface="Sakkal Majalla" pitchFamily="2" charset="-78"/>
                <a:cs typeface="Arial" charset="0"/>
              </a:rPr>
              <a:t>من </a:t>
            </a:r>
            <a:r>
              <a:rPr lang="ar-KW" sz="2400" b="1" dirty="0">
                <a:solidFill>
                  <a:srgbClr val="1F497D"/>
                </a:solidFill>
                <a:latin typeface="Sakkal Majalla" pitchFamily="2" charset="-78"/>
                <a:cs typeface="Arial" charset="0"/>
              </a:rPr>
              <a:t>التملك- ملحق رقم(3)</a:t>
            </a:r>
            <a:endParaRPr lang="en-US" sz="3600" b="1" dirty="0">
              <a:solidFill>
                <a:schemeClr val="tx2"/>
              </a:solidFill>
              <a:latin typeface="Sakkal Majalla" pitchFamily="2" charset="-78"/>
              <a:cs typeface="Arial" charset="0"/>
            </a:endParaRPr>
          </a:p>
        </p:txBody>
      </p:sp>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rPr>
              <a:pPr/>
              <a:t>17</a:t>
            </a:fld>
            <a:endParaRPr lang="en-US" dirty="0">
              <a:solidFill>
                <a:prstClr val="black">
                  <a:tint val="75000"/>
                </a:prstClr>
              </a:solidFill>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xmlns="" val="0"/>
              </a:ext>
            </a:extLst>
          </a:blip>
          <a:stretch>
            <a:fillRect/>
          </a:stretch>
        </p:blipFill>
        <p:spPr>
          <a:xfrm>
            <a:off x="533400" y="381001"/>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xmlns=""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pic>
      <p:cxnSp>
        <p:nvCxnSpPr>
          <p:cNvPr id="10" name="Straight Connector 9"/>
          <p:cNvCxnSpPr/>
          <p:nvPr/>
        </p:nvCxnSpPr>
        <p:spPr>
          <a:xfrm>
            <a:off x="3563890"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pic>
        <p:nvPicPr>
          <p:cNvPr id="5" name="Content Placeholder 4"/>
          <p:cNvPicPr>
            <a:picLocks noGrp="1" noChangeAspect="1"/>
          </p:cNvPicPr>
          <p:nvPr>
            <p:ph idx="1"/>
          </p:nvPr>
        </p:nvPicPr>
        <p:blipFill>
          <a:blip r:embed="rId5">
            <a:extLst>
              <a:ext uri="{28A0092B-C50C-407E-A947-70E740481C1C}">
                <a14:useLocalDpi xmlns:a14="http://schemas.microsoft.com/office/drawing/2010/main" xmlns="" val="0"/>
              </a:ext>
            </a:extLst>
          </a:blip>
          <a:stretch>
            <a:fillRect/>
          </a:stretch>
        </p:blipFill>
        <p:spPr>
          <a:xfrm>
            <a:off x="2256695" y="1600200"/>
            <a:ext cx="4630609" cy="4525963"/>
          </a:xfrm>
        </p:spPr>
      </p:pic>
    </p:spTree>
    <p:extLst>
      <p:ext uri="{BB962C8B-B14F-4D97-AF65-F5344CB8AC3E}">
        <p14:creationId xmlns:p14="http://schemas.microsoft.com/office/powerpoint/2010/main" xmlns="" val="778219807"/>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6" y="274638"/>
            <a:ext cx="5876925" cy="1143000"/>
          </a:xfrm>
        </p:spPr>
        <p:txBody>
          <a:bodyPr>
            <a:normAutofit/>
          </a:bodyPr>
          <a:lstStyle/>
          <a:p>
            <a:pPr lvl="0" algn="r" rtl="1" fontAlgn="base">
              <a:spcAft>
                <a:spcPct val="0"/>
              </a:spcAft>
            </a:pPr>
            <a:r>
              <a:rPr lang="ar-KW" sz="3600" b="1" dirty="0" smtClean="0">
                <a:solidFill>
                  <a:schemeClr val="tx2"/>
                </a:solidFill>
                <a:latin typeface="Sakkal Majalla" pitchFamily="2" charset="-78"/>
                <a:cs typeface="Arial"/>
              </a:rPr>
              <a:t>3-تفاصيل التغييرات الجوهرية</a:t>
            </a:r>
            <a:endParaRPr lang="en-US" sz="3600" b="1" dirty="0">
              <a:solidFill>
                <a:schemeClr val="tx2"/>
              </a:solidFill>
              <a:latin typeface="Sakkal Majalla" pitchFamily="2" charset="-78"/>
              <a:cs typeface="Arial" charset="0"/>
            </a:endParaRPr>
          </a:p>
        </p:txBody>
      </p:sp>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rPr>
              <a:pPr/>
              <a:t>18</a:t>
            </a:fld>
            <a:endParaRPr lang="en-US" dirty="0">
              <a:solidFill>
                <a:prstClr val="black">
                  <a:tint val="75000"/>
                </a:prstClr>
              </a:solidFill>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xmlns="" val="0"/>
              </a:ext>
            </a:extLst>
          </a:blip>
          <a:stretch>
            <a:fillRect/>
          </a:stretch>
        </p:blipFill>
        <p:spPr>
          <a:xfrm>
            <a:off x="533400" y="381001"/>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xmlns=""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pic>
      <p:cxnSp>
        <p:nvCxnSpPr>
          <p:cNvPr id="10" name="Straight Connector 9"/>
          <p:cNvCxnSpPr/>
          <p:nvPr/>
        </p:nvCxnSpPr>
        <p:spPr>
          <a:xfrm>
            <a:off x="3563890"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graphicFrame>
        <p:nvGraphicFramePr>
          <p:cNvPr id="12" name="Content Placeholder 4"/>
          <p:cNvGraphicFramePr>
            <a:graphicFrameLocks noGrp="1"/>
          </p:cNvGraphicFramePr>
          <p:nvPr>
            <p:ph idx="1"/>
            <p:extLst>
              <p:ext uri="{D42A27DB-BD31-4B8C-83A1-F6EECF244321}">
                <p14:modId xmlns:p14="http://schemas.microsoft.com/office/powerpoint/2010/main" xmlns="" val="3414395534"/>
              </p:ext>
            </p:extLst>
          </p:nvPr>
        </p:nvGraphicFramePr>
        <p:xfrm>
          <a:off x="495300" y="1600211"/>
          <a:ext cx="8039100" cy="4236346"/>
        </p:xfrm>
        <a:graphic>
          <a:graphicData uri="http://schemas.openxmlformats.org/drawingml/2006/table">
            <a:tbl>
              <a:tblPr firstRow="1" bandRow="1">
                <a:tableStyleId>{5C22544A-7EE6-4342-B048-85BDC9FD1C3A}</a:tableStyleId>
              </a:tblPr>
              <a:tblGrid>
                <a:gridCol w="8039100"/>
              </a:tblGrid>
              <a:tr h="1013412">
                <a:tc>
                  <a:txBody>
                    <a:bodyPr/>
                    <a:lstStyle/>
                    <a:p>
                      <a:pPr marL="0" marR="0" lvl="0" indent="0" algn="r" defTabSz="914400" rtl="1" eaLnBrk="1" fontAlgn="auto" latinLnBrk="0" hangingPunct="1">
                        <a:lnSpc>
                          <a:spcPct val="100000"/>
                        </a:lnSpc>
                        <a:spcBef>
                          <a:spcPts val="0"/>
                        </a:spcBef>
                        <a:spcAft>
                          <a:spcPts val="0"/>
                        </a:spcAft>
                        <a:buClrTx/>
                        <a:buSzTx/>
                        <a:buFontTx/>
                        <a:buNone/>
                        <a:tabLst/>
                        <a:defRPr/>
                      </a:pPr>
                      <a:r>
                        <a:rPr kumimoji="0" lang="ar-KW" sz="2400" b="1" i="0" u="none" strike="noStrike" kern="1200" cap="none" spc="0" normalizeH="0" baseline="0" noProof="0" dirty="0" smtClean="0">
                          <a:ln>
                            <a:noFill/>
                          </a:ln>
                          <a:solidFill>
                            <a:prstClr val="black"/>
                          </a:solidFill>
                          <a:effectLst/>
                          <a:uLnTx/>
                          <a:uFillTx/>
                          <a:latin typeface="+mn-lt"/>
                          <a:cs typeface="+mn-cs"/>
                        </a:rPr>
                        <a:t>إضافة الإفصاح لأنظمة الاستثمار الجماعي وتحديد الشخص المستفيد بالنسبة للأسهم المكونة لأصول تلك الأنظمة</a:t>
                      </a:r>
                    </a:p>
                    <a:p>
                      <a:pPr marL="0" marR="0" lvl="0" indent="0" algn="r" defTabSz="914400" rtl="1" eaLnBrk="1" fontAlgn="auto" latinLnBrk="0" hangingPunct="1">
                        <a:lnSpc>
                          <a:spcPct val="100000"/>
                        </a:lnSpc>
                        <a:spcBef>
                          <a:spcPts val="0"/>
                        </a:spcBef>
                        <a:spcAft>
                          <a:spcPts val="0"/>
                        </a:spcAft>
                        <a:buClrTx/>
                        <a:buSzTx/>
                        <a:buFontTx/>
                        <a:buNone/>
                        <a:tabLst/>
                        <a:defRPr/>
                      </a:pPr>
                      <a:r>
                        <a:rPr kumimoji="0" lang="ar-KW" sz="2400" b="1" i="0" u="none" strike="noStrike" kern="1200" cap="none" spc="0" normalizeH="0" baseline="0" noProof="0" dirty="0" smtClean="0">
                          <a:ln>
                            <a:noFill/>
                          </a:ln>
                          <a:solidFill>
                            <a:prstClr val="black"/>
                          </a:solidFill>
                          <a:effectLst/>
                          <a:uLnTx/>
                          <a:uFillTx/>
                          <a:latin typeface="+mn-lt"/>
                          <a:cs typeface="+mn-cs"/>
                        </a:rPr>
                        <a:t>مادة 2-1-4</a:t>
                      </a:r>
                    </a:p>
                  </a:txBody>
                  <a:tcPr>
                    <a:lnL w="12700" cap="flat" cmpd="sng" algn="ctr">
                      <a:solidFill>
                        <a:srgbClr val="B99933"/>
                      </a:solidFill>
                      <a:prstDash val="sysDash"/>
                      <a:round/>
                      <a:headEnd type="none" w="med" len="med"/>
                      <a:tailEnd type="none" w="med" len="med"/>
                    </a:lnL>
                    <a:lnR w="12700" cap="flat" cmpd="sng" algn="ctr">
                      <a:solidFill>
                        <a:srgbClr val="B99933"/>
                      </a:solidFill>
                      <a:prstDash val="sysDash"/>
                      <a:round/>
                      <a:headEnd type="none" w="med" len="med"/>
                      <a:tailEnd type="none" w="med" len="med"/>
                    </a:lnR>
                    <a:lnT w="12700" cap="flat" cmpd="sng" algn="ctr">
                      <a:solidFill>
                        <a:srgbClr val="B99933"/>
                      </a:solidFill>
                      <a:prstDash val="sysDash"/>
                      <a:round/>
                      <a:headEnd type="none" w="med" len="med"/>
                      <a:tailEnd type="none" w="med" len="med"/>
                    </a:lnT>
                    <a:lnB w="12700" cap="flat" cmpd="sng" algn="ctr">
                      <a:solidFill>
                        <a:srgbClr val="B99933"/>
                      </a:solidFill>
                      <a:prstDash val="sysDash"/>
                      <a:round/>
                      <a:headEnd type="none" w="med" len="med"/>
                      <a:tailEnd type="none" w="med" len="med"/>
                    </a:lnB>
                    <a:solidFill>
                      <a:schemeClr val="bg1"/>
                    </a:solidFill>
                  </a:tcPr>
                </a:tc>
              </a:tr>
              <a:tr h="3047626">
                <a:tc>
                  <a:txBody>
                    <a:bodyPr/>
                    <a:lstStyle/>
                    <a:p>
                      <a:pPr marL="285750" indent="-285750" algn="r" rtl="1">
                        <a:buFont typeface="Arial" charset="0"/>
                        <a:buChar char="•"/>
                      </a:pPr>
                      <a:endParaRPr lang="ar-KW" dirty="0" smtClean="0">
                        <a:cs typeface="+mn-cs"/>
                      </a:endParaRPr>
                    </a:p>
                    <a:p>
                      <a:pPr marL="285750" indent="-285750" algn="r" rtl="1">
                        <a:buFont typeface="Arial" charset="0"/>
                        <a:buChar char="•"/>
                      </a:pPr>
                      <a:endParaRPr lang="ar-KW" dirty="0" smtClean="0">
                        <a:cs typeface="+mn-cs"/>
                      </a:endParaRPr>
                    </a:p>
                    <a:p>
                      <a:pPr marL="285750" indent="-285750" algn="just" rtl="1">
                        <a:buFont typeface="Arial" charset="0"/>
                        <a:buChar char="•"/>
                      </a:pPr>
                      <a:r>
                        <a:rPr lang="ar-KW" sz="1800" kern="1200" baseline="0" dirty="0" smtClean="0">
                          <a:solidFill>
                            <a:schemeClr val="dk1"/>
                          </a:solidFill>
                          <a:latin typeface="+mn-lt"/>
                          <a:ea typeface="+mn-ea"/>
                          <a:cs typeface="+mn-cs"/>
                        </a:rPr>
                        <a:t>بينت المادة 2-1-4 أن مدير نظام الاستثمار الجماعي يعتبر هو الشخص المستفيد بالنسبة للأسهم التي تدخل في مكونات هذا النظام . وفق الملحق رقم (3) الخاص بإفصاح المجموعة، ما لم ينص نظامه الأساسي على عدم جواز استخدام حقوق التصويت على الأسهم المكونة لأصول هذا النظام، وفي هذه الحالة يفصح مدير نظام الاستثمار الجماعي عن مصلحة النظام التي تمثل 5% أو أكثر في تلك الأسهم دون أن يقوم بتجميع هذه المصلحة مع مصالح مدير النظام الأخرى. ويتم الإفصاح في هذه الحالة وفق الملحق رقم (1) الخاص بالإفصاح عن المصلحة والملحق رقم (2) للإفصاح عن تغير المصلحة.</a:t>
                      </a:r>
                    </a:p>
                  </a:txBody>
                  <a:tcPr>
                    <a:lnL w="12700" cap="flat" cmpd="sng" algn="ctr">
                      <a:solidFill>
                        <a:srgbClr val="B99933"/>
                      </a:solidFill>
                      <a:prstDash val="sysDash"/>
                      <a:round/>
                      <a:headEnd type="none" w="med" len="med"/>
                      <a:tailEnd type="none" w="med" len="med"/>
                    </a:lnL>
                    <a:lnR w="12700" cap="flat" cmpd="sng" algn="ctr">
                      <a:solidFill>
                        <a:srgbClr val="B99933"/>
                      </a:solidFill>
                      <a:prstDash val="sysDash"/>
                      <a:round/>
                      <a:headEnd type="none" w="med" len="med"/>
                      <a:tailEnd type="none" w="med" len="med"/>
                    </a:lnR>
                    <a:lnT w="12700" cap="flat" cmpd="sng" algn="ctr">
                      <a:solidFill>
                        <a:srgbClr val="B99933"/>
                      </a:solidFill>
                      <a:prstDash val="sysDash"/>
                      <a:round/>
                      <a:headEnd type="none" w="med" len="med"/>
                      <a:tailEnd type="none" w="med" len="med"/>
                    </a:lnT>
                    <a:lnB w="12700" cap="flat" cmpd="sng" algn="ctr">
                      <a:solidFill>
                        <a:srgbClr val="B99933"/>
                      </a:solidFill>
                      <a:prstDash val="sysDash"/>
                      <a:round/>
                      <a:headEnd type="none" w="med" len="med"/>
                      <a:tailEnd type="none" w="med" len="med"/>
                    </a:lnB>
                    <a:solidFill>
                      <a:schemeClr val="bg1"/>
                    </a:solidFill>
                  </a:tcPr>
                </a:tc>
              </a:tr>
            </a:tbl>
          </a:graphicData>
        </a:graphic>
      </p:graphicFrame>
    </p:spTree>
    <p:extLst>
      <p:ext uri="{BB962C8B-B14F-4D97-AF65-F5344CB8AC3E}">
        <p14:creationId xmlns:p14="http://schemas.microsoft.com/office/powerpoint/2010/main" xmlns="" val="1579615412"/>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6" y="274638"/>
            <a:ext cx="5876925" cy="1143000"/>
          </a:xfrm>
        </p:spPr>
        <p:txBody>
          <a:bodyPr>
            <a:normAutofit/>
          </a:bodyPr>
          <a:lstStyle/>
          <a:p>
            <a:pPr lvl="0" algn="r" rtl="1" fontAlgn="base">
              <a:spcAft>
                <a:spcPct val="0"/>
              </a:spcAft>
            </a:pPr>
            <a:r>
              <a:rPr lang="ar-KW" sz="3600" b="1" dirty="0" smtClean="0">
                <a:solidFill>
                  <a:schemeClr val="tx2"/>
                </a:solidFill>
                <a:latin typeface="Sakkal Majalla" pitchFamily="2" charset="-78"/>
                <a:cs typeface="Arial"/>
              </a:rPr>
              <a:t>3-تفاصيل التغييرات الجوهرية</a:t>
            </a:r>
            <a:endParaRPr lang="en-US" sz="3600" b="1" dirty="0">
              <a:solidFill>
                <a:schemeClr val="tx2"/>
              </a:solidFill>
              <a:latin typeface="Sakkal Majalla" pitchFamily="2" charset="-78"/>
              <a:cs typeface="Arial" charset="0"/>
            </a:endParaRPr>
          </a:p>
        </p:txBody>
      </p:sp>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rPr>
              <a:pPr/>
              <a:t>19</a:t>
            </a:fld>
            <a:endParaRPr lang="en-US" dirty="0">
              <a:solidFill>
                <a:prstClr val="black">
                  <a:tint val="75000"/>
                </a:prstClr>
              </a:solidFill>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xmlns="" val="0"/>
              </a:ext>
            </a:extLst>
          </a:blip>
          <a:stretch>
            <a:fillRect/>
          </a:stretch>
        </p:blipFill>
        <p:spPr>
          <a:xfrm>
            <a:off x="533400" y="381001"/>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xmlns=""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pic>
      <p:cxnSp>
        <p:nvCxnSpPr>
          <p:cNvPr id="10" name="Straight Connector 9"/>
          <p:cNvCxnSpPr/>
          <p:nvPr/>
        </p:nvCxnSpPr>
        <p:spPr>
          <a:xfrm>
            <a:off x="3563890"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graphicFrame>
        <p:nvGraphicFramePr>
          <p:cNvPr id="12" name="Content Placeholder 4"/>
          <p:cNvGraphicFramePr>
            <a:graphicFrameLocks noGrp="1"/>
          </p:cNvGraphicFramePr>
          <p:nvPr>
            <p:ph idx="1"/>
            <p:extLst>
              <p:ext uri="{D42A27DB-BD31-4B8C-83A1-F6EECF244321}">
                <p14:modId xmlns:p14="http://schemas.microsoft.com/office/powerpoint/2010/main" xmlns="" val="2600634687"/>
              </p:ext>
            </p:extLst>
          </p:nvPr>
        </p:nvGraphicFramePr>
        <p:xfrm>
          <a:off x="495300" y="1600210"/>
          <a:ext cx="8039100" cy="4397787"/>
        </p:xfrm>
        <a:graphic>
          <a:graphicData uri="http://schemas.openxmlformats.org/drawingml/2006/table">
            <a:tbl>
              <a:tblPr firstRow="1" bandRow="1">
                <a:tableStyleId>{5C22544A-7EE6-4342-B048-85BDC9FD1C3A}</a:tableStyleId>
              </a:tblPr>
              <a:tblGrid>
                <a:gridCol w="8039100"/>
              </a:tblGrid>
              <a:tr h="381000">
                <a:tc>
                  <a:txBody>
                    <a:bodyPr/>
                    <a:lstStyle/>
                    <a:p>
                      <a:pPr marL="0" marR="0" lvl="0" indent="0" algn="r" defTabSz="914400" rtl="1" eaLnBrk="1" fontAlgn="auto" latinLnBrk="0" hangingPunct="1">
                        <a:lnSpc>
                          <a:spcPct val="100000"/>
                        </a:lnSpc>
                        <a:spcBef>
                          <a:spcPts val="0"/>
                        </a:spcBef>
                        <a:spcAft>
                          <a:spcPts val="0"/>
                        </a:spcAft>
                        <a:buClrTx/>
                        <a:buSzTx/>
                        <a:buFontTx/>
                        <a:buNone/>
                        <a:tabLst/>
                        <a:defRPr/>
                      </a:pPr>
                      <a:r>
                        <a:rPr kumimoji="0" lang="ar-KW" sz="2400" b="1" i="0" u="none" strike="noStrike" kern="1200" cap="none" spc="0" normalizeH="0" baseline="0" noProof="0" dirty="0" smtClean="0">
                          <a:ln>
                            <a:noFill/>
                          </a:ln>
                          <a:solidFill>
                            <a:prstClr val="black"/>
                          </a:solidFill>
                          <a:effectLst/>
                          <a:uLnTx/>
                          <a:uFillTx/>
                          <a:latin typeface="+mn-lt"/>
                          <a:cs typeface="+mn-cs"/>
                        </a:rPr>
                        <a:t>إضافة الالتزام بالإفصاح عند تعدد حالات المصلحة</a:t>
                      </a:r>
                    </a:p>
                    <a:p>
                      <a:pPr marL="0" marR="0" lvl="0" indent="0" algn="r" defTabSz="914400" rtl="1" eaLnBrk="1" fontAlgn="auto" latinLnBrk="0" hangingPunct="1">
                        <a:lnSpc>
                          <a:spcPct val="100000"/>
                        </a:lnSpc>
                        <a:spcBef>
                          <a:spcPts val="0"/>
                        </a:spcBef>
                        <a:spcAft>
                          <a:spcPts val="0"/>
                        </a:spcAft>
                        <a:buClrTx/>
                        <a:buSzTx/>
                        <a:buFontTx/>
                        <a:buNone/>
                        <a:tabLst/>
                        <a:defRPr/>
                      </a:pPr>
                      <a:r>
                        <a:rPr kumimoji="0" lang="ar-KW" sz="2400" b="1" i="0" u="none" strike="noStrike" kern="1200" cap="none" spc="0" normalizeH="0" baseline="0" noProof="0" dirty="0" smtClean="0">
                          <a:ln>
                            <a:noFill/>
                          </a:ln>
                          <a:solidFill>
                            <a:prstClr val="black"/>
                          </a:solidFill>
                          <a:effectLst/>
                          <a:uLnTx/>
                          <a:uFillTx/>
                          <a:latin typeface="+mn-lt"/>
                          <a:cs typeface="+mn-cs"/>
                        </a:rPr>
                        <a:t>مادة 2-1-5</a:t>
                      </a:r>
                    </a:p>
                  </a:txBody>
                  <a:tcPr>
                    <a:lnL w="12700" cap="flat" cmpd="sng" algn="ctr">
                      <a:solidFill>
                        <a:srgbClr val="B99933"/>
                      </a:solidFill>
                      <a:prstDash val="sysDash"/>
                      <a:round/>
                      <a:headEnd type="none" w="med" len="med"/>
                      <a:tailEnd type="none" w="med" len="med"/>
                    </a:lnL>
                    <a:lnR w="12700" cap="flat" cmpd="sng" algn="ctr">
                      <a:solidFill>
                        <a:srgbClr val="B99933"/>
                      </a:solidFill>
                      <a:prstDash val="sysDash"/>
                      <a:round/>
                      <a:headEnd type="none" w="med" len="med"/>
                      <a:tailEnd type="none" w="med" len="med"/>
                    </a:lnR>
                    <a:lnT w="12700" cap="flat" cmpd="sng" algn="ctr">
                      <a:solidFill>
                        <a:srgbClr val="B99933"/>
                      </a:solidFill>
                      <a:prstDash val="sysDash"/>
                      <a:round/>
                      <a:headEnd type="none" w="med" len="med"/>
                      <a:tailEnd type="none" w="med" len="med"/>
                    </a:lnT>
                    <a:lnB w="12700" cap="flat" cmpd="sng" algn="ctr">
                      <a:solidFill>
                        <a:srgbClr val="B99933"/>
                      </a:solidFill>
                      <a:prstDash val="sysDash"/>
                      <a:round/>
                      <a:headEnd type="none" w="med" len="med"/>
                      <a:tailEnd type="none" w="med" len="med"/>
                    </a:lnB>
                    <a:solidFill>
                      <a:schemeClr val="bg1"/>
                    </a:solidFill>
                  </a:tcPr>
                </a:tc>
              </a:tr>
              <a:tr h="3574827">
                <a:tc>
                  <a:txBody>
                    <a:bodyPr/>
                    <a:lstStyle/>
                    <a:p>
                      <a:pPr marL="285750" indent="-285750" algn="just" rtl="1">
                        <a:buFont typeface="Arial" charset="0"/>
                        <a:buChar char="•"/>
                      </a:pPr>
                      <a:endParaRPr lang="ar-KW" dirty="0" smtClean="0">
                        <a:cs typeface="+mn-cs"/>
                      </a:endParaRPr>
                    </a:p>
                    <a:p>
                      <a:pPr marL="285750" indent="-285750" algn="just" rtl="1">
                        <a:buFont typeface="Arial" charset="0"/>
                        <a:buChar char="•"/>
                      </a:pPr>
                      <a:r>
                        <a:rPr lang="ar-KW" dirty="0" smtClean="0">
                          <a:cs typeface="+mn-cs"/>
                        </a:rPr>
                        <a:t>يلتزم</a:t>
                      </a:r>
                      <a:r>
                        <a:rPr lang="ar-KW" baseline="0" dirty="0" smtClean="0">
                          <a:cs typeface="+mn-cs"/>
                        </a:rPr>
                        <a:t> الشخص المستفيد بالإفصاح عن كل المصالح التي قد يصل مجموعها إلى 5% فأكثر من رأس مال شركة مدرجة، سواء بشكل مباشر أو غير مباشر أو كمجموعة أو بالتحالف مع آخرين، حتى لو كانت هذه المصالح قد نشأت من مصادر أو أحوال مختلفة والمنصوص عليها في المادة (2-1).</a:t>
                      </a:r>
                      <a:endParaRPr lang="ar-KW" dirty="0" smtClean="0">
                        <a:cs typeface="+mn-cs"/>
                      </a:endParaRPr>
                    </a:p>
                  </a:txBody>
                  <a:tcPr>
                    <a:lnL w="12700" cap="flat" cmpd="sng" algn="ctr">
                      <a:solidFill>
                        <a:srgbClr val="B99933"/>
                      </a:solidFill>
                      <a:prstDash val="sysDash"/>
                      <a:round/>
                      <a:headEnd type="none" w="med" len="med"/>
                      <a:tailEnd type="none" w="med" len="med"/>
                    </a:lnL>
                    <a:lnR w="12700" cap="flat" cmpd="sng" algn="ctr">
                      <a:solidFill>
                        <a:srgbClr val="B99933"/>
                      </a:solidFill>
                      <a:prstDash val="sysDash"/>
                      <a:round/>
                      <a:headEnd type="none" w="med" len="med"/>
                      <a:tailEnd type="none" w="med" len="med"/>
                    </a:lnR>
                    <a:lnT w="12700" cap="flat" cmpd="sng" algn="ctr">
                      <a:solidFill>
                        <a:srgbClr val="B99933"/>
                      </a:solidFill>
                      <a:prstDash val="sysDash"/>
                      <a:round/>
                      <a:headEnd type="none" w="med" len="med"/>
                      <a:tailEnd type="none" w="med" len="med"/>
                    </a:lnT>
                    <a:lnB w="12700" cap="flat" cmpd="sng" algn="ctr">
                      <a:solidFill>
                        <a:srgbClr val="B99933"/>
                      </a:solidFill>
                      <a:prstDash val="sysDash"/>
                      <a:round/>
                      <a:headEnd type="none" w="med" len="med"/>
                      <a:tailEnd type="none" w="med" len="med"/>
                    </a:lnB>
                    <a:solidFill>
                      <a:schemeClr val="bg1"/>
                    </a:solidFill>
                  </a:tcPr>
                </a:tc>
              </a:tr>
            </a:tbl>
          </a:graphicData>
        </a:graphic>
      </p:graphicFrame>
    </p:spTree>
    <p:extLst>
      <p:ext uri="{BB962C8B-B14F-4D97-AF65-F5344CB8AC3E}">
        <p14:creationId xmlns:p14="http://schemas.microsoft.com/office/powerpoint/2010/main" xmlns="" val="241894612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6" y="274638"/>
            <a:ext cx="5876925" cy="1143000"/>
          </a:xfrm>
        </p:spPr>
        <p:txBody>
          <a:bodyPr>
            <a:normAutofit/>
          </a:bodyPr>
          <a:lstStyle/>
          <a:p>
            <a:pPr algn="r" rtl="1"/>
            <a:r>
              <a:rPr lang="ar-KW" sz="3200" b="1" dirty="0" smtClean="0">
                <a:solidFill>
                  <a:schemeClr val="tx2"/>
                </a:solidFill>
              </a:rPr>
              <a:t>مقدمــــــــة</a:t>
            </a:r>
            <a:endParaRPr lang="en-US" dirty="0">
              <a:solidFill>
                <a:schemeClr val="tx2"/>
              </a:solidFill>
            </a:endParaRPr>
          </a:p>
        </p:txBody>
      </p:sp>
      <p:sp>
        <p:nvSpPr>
          <p:cNvPr id="3" name="Content Placeholder 2"/>
          <p:cNvSpPr>
            <a:spLocks noGrp="1"/>
          </p:cNvSpPr>
          <p:nvPr>
            <p:ph idx="1"/>
          </p:nvPr>
        </p:nvSpPr>
        <p:spPr>
          <a:xfrm>
            <a:off x="457200" y="1600204"/>
            <a:ext cx="8229600" cy="4525963"/>
          </a:xfrm>
        </p:spPr>
        <p:txBody>
          <a:bodyPr>
            <a:normAutofit/>
          </a:bodyPr>
          <a:lstStyle/>
          <a:p>
            <a:pPr marL="0" lvl="0" indent="0" algn="just" rtl="1" fontAlgn="base">
              <a:spcBef>
                <a:spcPct val="0"/>
              </a:spcBef>
              <a:spcAft>
                <a:spcPts val="600"/>
              </a:spcAft>
              <a:buNone/>
            </a:pPr>
            <a:r>
              <a:rPr lang="ar-KW" sz="2800" dirty="0" smtClean="0">
                <a:solidFill>
                  <a:schemeClr val="tx2"/>
                </a:solidFill>
                <a:latin typeface="Calibri" pitchFamily="34" charset="0"/>
              </a:rPr>
              <a:t>الهدف من هذه الورشة هو التوعية بالأحكام الجديدة التي تؤثر على الإفصاح عن المصالح وفقاً للتعديلات الأخيرة على اللائحة التنفيذية للقانون رقم 7 لسنة 2010 وتعديلاته. </a:t>
            </a:r>
          </a:p>
          <a:p>
            <a:pPr marL="0" lvl="0" indent="0" algn="just" rtl="1" fontAlgn="base">
              <a:spcBef>
                <a:spcPct val="0"/>
              </a:spcBef>
              <a:spcAft>
                <a:spcPts val="600"/>
              </a:spcAft>
              <a:buNone/>
            </a:pPr>
            <a:endParaRPr lang="ar-KW" sz="2800" dirty="0">
              <a:solidFill>
                <a:schemeClr val="tx2"/>
              </a:solidFill>
              <a:latin typeface="Calibri" pitchFamily="34" charset="0"/>
            </a:endParaRPr>
          </a:p>
          <a:p>
            <a:pPr marL="0" lvl="0" indent="0" algn="just" rtl="1" fontAlgn="base">
              <a:spcBef>
                <a:spcPct val="0"/>
              </a:spcBef>
              <a:spcAft>
                <a:spcPts val="600"/>
              </a:spcAft>
              <a:buNone/>
            </a:pPr>
            <a:r>
              <a:rPr lang="ar-KW" sz="2800" dirty="0" smtClean="0">
                <a:solidFill>
                  <a:schemeClr val="tx2"/>
                </a:solidFill>
                <a:latin typeface="Calibri" pitchFamily="34" charset="0"/>
              </a:rPr>
              <a:t>كما تهدف الورشة إلى تعريف الشخص المستفيد والأطراف المعنيين بالإفصاح عن المصالح والتعريف بالإجراءات أو المتطلبات الإضافية بشأن الإفصاح عن المصالح والناتجة عن التعديلات الأخيرة على اللائحة التنفيذية.</a:t>
            </a:r>
            <a:endParaRPr lang="ar-KW" sz="2800" dirty="0">
              <a:solidFill>
                <a:schemeClr val="tx2"/>
              </a:solidFill>
              <a:latin typeface="Calibri" pitchFamily="34" charset="0"/>
            </a:endParaRPr>
          </a:p>
        </p:txBody>
      </p:sp>
      <p:sp>
        <p:nvSpPr>
          <p:cNvPr id="4" name="Slide Number Placeholder 3"/>
          <p:cNvSpPr>
            <a:spLocks noGrp="1"/>
          </p:cNvSpPr>
          <p:nvPr>
            <p:ph type="sldNum" sz="quarter" idx="12"/>
          </p:nvPr>
        </p:nvSpPr>
        <p:spPr/>
        <p:txBody>
          <a:bodyPr/>
          <a:lstStyle/>
          <a:p>
            <a:fld id="{2E51A151-84BD-4E71-B744-C440629F458B}" type="slidenum">
              <a:rPr lang="en-US" smtClean="0"/>
              <a:pPr/>
              <a:t>2</a:t>
            </a:fld>
            <a:endParaRPr lang="en-US" dirty="0"/>
          </a:p>
        </p:txBody>
      </p:sp>
      <p:pic>
        <p:nvPicPr>
          <p:cNvPr id="9" name="Picture 8"/>
          <p:cNvPicPr>
            <a:picLocks noChangeAspect="1"/>
          </p:cNvPicPr>
          <p:nvPr/>
        </p:nvPicPr>
        <p:blipFill>
          <a:blip r:embed="rId3" cstate="print">
            <a:extLst>
              <a:ext uri="{28A0092B-C50C-407E-A947-70E740481C1C}">
                <a14:useLocalDpi xmlns:a14="http://schemas.microsoft.com/office/drawing/2010/main" xmlns="" val="0"/>
              </a:ext>
            </a:extLst>
          </a:blip>
          <a:stretch>
            <a:fillRect/>
          </a:stretch>
        </p:blipFill>
        <p:spPr>
          <a:xfrm>
            <a:off x="533400" y="332656"/>
            <a:ext cx="3170956" cy="914400"/>
          </a:xfrm>
          <a:prstGeom prst="rect">
            <a:avLst/>
          </a:prstGeom>
        </p:spPr>
      </p:pic>
      <p:pic>
        <p:nvPicPr>
          <p:cNvPr id="8" name="Picture 2"/>
          <p:cNvPicPr>
            <a:picLocks noChangeAspect="1" noChangeArrowheads="1"/>
          </p:cNvPicPr>
          <p:nvPr/>
        </p:nvPicPr>
        <p:blipFill>
          <a:blip r:embed="rId4">
            <a:extLst>
              <a:ext uri="{28A0092B-C50C-407E-A947-70E740481C1C}">
                <a14:useLocalDpi xmlns:a14="http://schemas.microsoft.com/office/drawing/2010/main" xmlns=""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pic>
      <p:cxnSp>
        <p:nvCxnSpPr>
          <p:cNvPr id="12" name="Straight Connector 11"/>
          <p:cNvCxnSpPr/>
          <p:nvPr/>
        </p:nvCxnSpPr>
        <p:spPr>
          <a:xfrm>
            <a:off x="3563890"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xmlns="" val="3476413137"/>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6" y="274638"/>
            <a:ext cx="5876925" cy="1143000"/>
          </a:xfrm>
        </p:spPr>
        <p:txBody>
          <a:bodyPr>
            <a:normAutofit/>
          </a:bodyPr>
          <a:lstStyle/>
          <a:p>
            <a:pPr lvl="0" algn="r" rtl="1" fontAlgn="base">
              <a:spcAft>
                <a:spcPct val="0"/>
              </a:spcAft>
            </a:pPr>
            <a:r>
              <a:rPr lang="ar-KW" sz="3600" b="1" dirty="0" smtClean="0">
                <a:solidFill>
                  <a:schemeClr val="tx2"/>
                </a:solidFill>
                <a:latin typeface="Sakkal Majalla" pitchFamily="2" charset="-78"/>
                <a:cs typeface="Arial"/>
              </a:rPr>
              <a:t>3-تفاصيل التغييرات الجوهرية</a:t>
            </a:r>
            <a:endParaRPr lang="en-US" sz="3600" b="1" dirty="0">
              <a:solidFill>
                <a:schemeClr val="tx2"/>
              </a:solidFill>
              <a:latin typeface="Sakkal Majalla" pitchFamily="2" charset="-78"/>
              <a:cs typeface="Arial" charset="0"/>
            </a:endParaRPr>
          </a:p>
        </p:txBody>
      </p:sp>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rPr>
              <a:pPr/>
              <a:t>20</a:t>
            </a:fld>
            <a:endParaRPr lang="en-US" dirty="0">
              <a:solidFill>
                <a:prstClr val="black">
                  <a:tint val="75000"/>
                </a:prstClr>
              </a:solidFill>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xmlns="" val="0"/>
              </a:ext>
            </a:extLst>
          </a:blip>
          <a:stretch>
            <a:fillRect/>
          </a:stretch>
        </p:blipFill>
        <p:spPr>
          <a:xfrm>
            <a:off x="533400" y="381001"/>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xmlns=""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pic>
      <p:cxnSp>
        <p:nvCxnSpPr>
          <p:cNvPr id="10" name="Straight Connector 9"/>
          <p:cNvCxnSpPr/>
          <p:nvPr/>
        </p:nvCxnSpPr>
        <p:spPr>
          <a:xfrm>
            <a:off x="3563890"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graphicFrame>
        <p:nvGraphicFramePr>
          <p:cNvPr id="12" name="Content Placeholder 4"/>
          <p:cNvGraphicFramePr>
            <a:graphicFrameLocks noGrp="1"/>
          </p:cNvGraphicFramePr>
          <p:nvPr>
            <p:ph idx="1"/>
            <p:extLst>
              <p:ext uri="{D42A27DB-BD31-4B8C-83A1-F6EECF244321}">
                <p14:modId xmlns:p14="http://schemas.microsoft.com/office/powerpoint/2010/main" xmlns="" val="3728395284"/>
              </p:ext>
            </p:extLst>
          </p:nvPr>
        </p:nvGraphicFramePr>
        <p:xfrm>
          <a:off x="495300" y="1600210"/>
          <a:ext cx="8039100" cy="4397787"/>
        </p:xfrm>
        <a:graphic>
          <a:graphicData uri="http://schemas.openxmlformats.org/drawingml/2006/table">
            <a:tbl>
              <a:tblPr firstRow="1" bandRow="1">
                <a:tableStyleId>{5C22544A-7EE6-4342-B048-85BDC9FD1C3A}</a:tableStyleId>
              </a:tblPr>
              <a:tblGrid>
                <a:gridCol w="8039100"/>
              </a:tblGrid>
              <a:tr h="381000">
                <a:tc>
                  <a:txBody>
                    <a:bodyPr/>
                    <a:lstStyle/>
                    <a:p>
                      <a:pPr algn="r" rtl="1"/>
                      <a:r>
                        <a:rPr lang="ar-KW" sz="2400" b="1" kern="1200" dirty="0" smtClean="0">
                          <a:solidFill>
                            <a:schemeClr val="tx1"/>
                          </a:solidFill>
                          <a:latin typeface="+mn-lt"/>
                          <a:ea typeface="+mn-ea"/>
                          <a:cs typeface="+mn-cs"/>
                        </a:rPr>
                        <a:t>تحديد النسب المستبعدة في احتساب مصلحة الشخص المستفيد</a:t>
                      </a:r>
                    </a:p>
                    <a:p>
                      <a:pPr algn="r" rtl="1"/>
                      <a:r>
                        <a:rPr lang="ar-KW" sz="2400" b="1" kern="1200" dirty="0" smtClean="0">
                          <a:solidFill>
                            <a:schemeClr val="tx1"/>
                          </a:solidFill>
                          <a:latin typeface="+mn-lt"/>
                          <a:ea typeface="+mn-ea"/>
                          <a:cs typeface="+mn-cs"/>
                        </a:rPr>
                        <a:t>مادة 2-1-6</a:t>
                      </a:r>
                      <a:endParaRPr lang="en-US" sz="2400" b="1" kern="1200" dirty="0">
                        <a:solidFill>
                          <a:schemeClr val="tx1"/>
                        </a:solidFill>
                        <a:latin typeface="+mn-lt"/>
                        <a:ea typeface="+mn-ea"/>
                        <a:cs typeface="+mn-cs"/>
                      </a:endParaRPr>
                    </a:p>
                  </a:txBody>
                  <a:tcPr>
                    <a:lnL w="12700" cap="flat" cmpd="sng" algn="ctr">
                      <a:solidFill>
                        <a:srgbClr val="B99933"/>
                      </a:solidFill>
                      <a:prstDash val="sysDash"/>
                      <a:round/>
                      <a:headEnd type="none" w="med" len="med"/>
                      <a:tailEnd type="none" w="med" len="med"/>
                    </a:lnL>
                    <a:lnR w="12700" cap="flat" cmpd="sng" algn="ctr">
                      <a:solidFill>
                        <a:srgbClr val="B99933"/>
                      </a:solidFill>
                      <a:prstDash val="sysDash"/>
                      <a:round/>
                      <a:headEnd type="none" w="med" len="med"/>
                      <a:tailEnd type="none" w="med" len="med"/>
                    </a:lnR>
                    <a:lnT w="12700" cap="flat" cmpd="sng" algn="ctr">
                      <a:solidFill>
                        <a:srgbClr val="B99933"/>
                      </a:solidFill>
                      <a:prstDash val="sysDash"/>
                      <a:round/>
                      <a:headEnd type="none" w="med" len="med"/>
                      <a:tailEnd type="none" w="med" len="med"/>
                    </a:lnT>
                    <a:lnB w="12700" cap="flat" cmpd="sng" algn="ctr">
                      <a:solidFill>
                        <a:srgbClr val="B99933"/>
                      </a:solidFill>
                      <a:prstDash val="sysDash"/>
                      <a:round/>
                      <a:headEnd type="none" w="med" len="med"/>
                      <a:tailEnd type="none" w="med" len="med"/>
                    </a:lnB>
                    <a:solidFill>
                      <a:schemeClr val="bg1"/>
                    </a:solidFill>
                  </a:tcPr>
                </a:tc>
              </a:tr>
              <a:tr h="3574827">
                <a:tc>
                  <a:txBody>
                    <a:bodyPr/>
                    <a:lstStyle/>
                    <a:p>
                      <a:pPr marL="0" indent="0" algn="just" rtl="1">
                        <a:buFont typeface="+mj-lt"/>
                        <a:buNone/>
                      </a:pPr>
                      <a:r>
                        <a:rPr lang="ar-KW" sz="1800" b="0" i="0" u="none" strike="noStrike" kern="1200" baseline="0" dirty="0" smtClean="0">
                          <a:solidFill>
                            <a:schemeClr val="dk1"/>
                          </a:solidFill>
                          <a:latin typeface="+mn-lt"/>
                          <a:ea typeface="+mn-ea"/>
                          <a:cs typeface="+mn-cs"/>
                        </a:rPr>
                        <a:t>بينت المادة 2-1-6 أنه لا يدخل في حساب نسبة مصلحة الشخص المستفيد المنصوص عليها في المادة</a:t>
                      </a:r>
                      <a:br>
                        <a:rPr lang="ar-KW" sz="1800" b="0" i="0" u="none" strike="noStrike" kern="1200" baseline="0" dirty="0" smtClean="0">
                          <a:solidFill>
                            <a:schemeClr val="dk1"/>
                          </a:solidFill>
                          <a:latin typeface="+mn-lt"/>
                          <a:ea typeface="+mn-ea"/>
                          <a:cs typeface="+mn-cs"/>
                        </a:rPr>
                      </a:br>
                      <a:r>
                        <a:rPr lang="ar-KW" sz="1800" b="0" i="0" u="none" strike="noStrike" kern="1200" baseline="0" dirty="0" smtClean="0">
                          <a:solidFill>
                            <a:schemeClr val="dk1"/>
                          </a:solidFill>
                          <a:latin typeface="+mn-lt"/>
                          <a:ea typeface="+mn-ea"/>
                          <a:cs typeface="+mn-cs"/>
                        </a:rPr>
                        <a:t>(2-1-1) الأسهم التالية:</a:t>
                      </a:r>
                    </a:p>
                    <a:p>
                      <a:pPr marL="342900" indent="-342900" algn="just" defTabSz="914400" rtl="1" eaLnBrk="1" latinLnBrk="0" hangingPunct="1">
                        <a:buFont typeface="+mj-lt"/>
                        <a:buAutoNum type="arabicPeriod"/>
                      </a:pPr>
                      <a:r>
                        <a:rPr lang="ar-KW" sz="1800" b="0" i="0" u="none" strike="noStrike" kern="1200" baseline="0" dirty="0" smtClean="0">
                          <a:solidFill>
                            <a:schemeClr val="dk1"/>
                          </a:solidFill>
                          <a:latin typeface="+mn-lt"/>
                          <a:ea typeface="+mn-ea"/>
                          <a:cs typeface="+mn-cs"/>
                        </a:rPr>
                        <a:t> </a:t>
                      </a:r>
                      <a:r>
                        <a:rPr lang="ar-KW" sz="1800" b="0" kern="1200" baseline="0" dirty="0" smtClean="0">
                          <a:solidFill>
                            <a:schemeClr val="dk1"/>
                          </a:solidFill>
                          <a:latin typeface="+mn-lt"/>
                          <a:ea typeface="+mn-ea"/>
                          <a:cs typeface="+mn-cs"/>
                        </a:rPr>
                        <a:t>الأسهم التي يحتفظ بها </a:t>
                      </a:r>
                      <a:r>
                        <a:rPr lang="ar-KW" sz="1800" b="0" u="sng" kern="1200" baseline="0" dirty="0" smtClean="0">
                          <a:solidFill>
                            <a:schemeClr val="dk1"/>
                          </a:solidFill>
                          <a:latin typeface="+mn-lt"/>
                          <a:ea typeface="+mn-ea"/>
                          <a:cs typeface="+mn-cs"/>
                        </a:rPr>
                        <a:t>مدير محفظة</a:t>
                      </a:r>
                      <a:r>
                        <a:rPr lang="ar-KW" sz="1800" b="0" kern="1200" baseline="0" dirty="0" smtClean="0">
                          <a:solidFill>
                            <a:schemeClr val="dk1"/>
                          </a:solidFill>
                          <a:latin typeface="+mn-lt"/>
                          <a:ea typeface="+mn-ea"/>
                          <a:cs typeface="+mn-cs"/>
                        </a:rPr>
                        <a:t> استثمار ضمن نشاطه في إدارة وحفظ محافظ عملائه، بشرط عدم ممارسته لحقوق التصويت على هذه الأسهم أو ممارستها بموجب تعليمات من العميل.</a:t>
                      </a:r>
                    </a:p>
                    <a:p>
                      <a:pPr marL="342900" indent="-342900" algn="just" defTabSz="914400" rtl="1" eaLnBrk="1" latinLnBrk="0" hangingPunct="1">
                        <a:buFont typeface="+mj-lt"/>
                        <a:buAutoNum type="arabicPeriod"/>
                      </a:pPr>
                      <a:endParaRPr lang="ar-KW" sz="1800" b="0" kern="1200" baseline="0" dirty="0" smtClean="0">
                        <a:solidFill>
                          <a:schemeClr val="dk1"/>
                        </a:solidFill>
                        <a:latin typeface="+mn-lt"/>
                        <a:ea typeface="+mn-ea"/>
                        <a:cs typeface="+mn-cs"/>
                      </a:endParaRPr>
                    </a:p>
                    <a:p>
                      <a:pPr marL="342900" indent="-342900" algn="just" defTabSz="914400" rtl="1" eaLnBrk="1" latinLnBrk="0" hangingPunct="1">
                        <a:buFont typeface="+mj-lt"/>
                        <a:buAutoNum type="arabicPeriod"/>
                      </a:pPr>
                      <a:r>
                        <a:rPr lang="ar-KW" sz="1800" b="0" kern="1200" baseline="0" dirty="0" smtClean="0">
                          <a:solidFill>
                            <a:schemeClr val="dk1"/>
                          </a:solidFill>
                          <a:latin typeface="+mn-lt"/>
                          <a:ea typeface="+mn-ea"/>
                          <a:cs typeface="+mn-cs"/>
                        </a:rPr>
                        <a:t>الأسهم التي يحتفظ بها </a:t>
                      </a:r>
                      <a:r>
                        <a:rPr lang="ar-KW" sz="1800" b="0" u="sng" kern="1200" baseline="0" dirty="0" smtClean="0">
                          <a:solidFill>
                            <a:schemeClr val="dk1"/>
                          </a:solidFill>
                          <a:latin typeface="+mn-lt"/>
                          <a:ea typeface="+mn-ea"/>
                          <a:cs typeface="+mn-cs"/>
                        </a:rPr>
                        <a:t>صانع السوق </a:t>
                      </a:r>
                      <a:r>
                        <a:rPr lang="ar-KW" sz="1800" b="0" kern="1200" baseline="0" dirty="0" smtClean="0">
                          <a:solidFill>
                            <a:schemeClr val="dk1"/>
                          </a:solidFill>
                          <a:latin typeface="+mn-lt"/>
                          <a:ea typeface="+mn-ea"/>
                          <a:cs typeface="+mn-cs"/>
                        </a:rPr>
                        <a:t>بهذه الصفة، مع مراعاة ألا تساوي أو تتجاوز نسبة 10 % من رأس مال الشركة المدرجة، بشرط ألا يتدخل صانع السوق في إدارة هذه الشركة، وألا يمارس أي تأثير عليها من خلال شراء هذه الأسهم أو دعم سعرها.</a:t>
                      </a:r>
                    </a:p>
                  </a:txBody>
                  <a:tcPr>
                    <a:lnL w="12700" cap="flat" cmpd="sng" algn="ctr">
                      <a:solidFill>
                        <a:srgbClr val="B99933"/>
                      </a:solidFill>
                      <a:prstDash val="sysDash"/>
                      <a:round/>
                      <a:headEnd type="none" w="med" len="med"/>
                      <a:tailEnd type="none" w="med" len="med"/>
                    </a:lnL>
                    <a:lnR w="12700" cap="flat" cmpd="sng" algn="ctr">
                      <a:solidFill>
                        <a:srgbClr val="B99933"/>
                      </a:solidFill>
                      <a:prstDash val="sysDash"/>
                      <a:round/>
                      <a:headEnd type="none" w="med" len="med"/>
                      <a:tailEnd type="none" w="med" len="med"/>
                    </a:lnR>
                    <a:lnT w="12700" cap="flat" cmpd="sng" algn="ctr">
                      <a:solidFill>
                        <a:srgbClr val="B99933"/>
                      </a:solidFill>
                      <a:prstDash val="sysDash"/>
                      <a:round/>
                      <a:headEnd type="none" w="med" len="med"/>
                      <a:tailEnd type="none" w="med" len="med"/>
                    </a:lnT>
                    <a:lnB w="12700" cap="flat" cmpd="sng" algn="ctr">
                      <a:solidFill>
                        <a:srgbClr val="B99933"/>
                      </a:solidFill>
                      <a:prstDash val="sysDash"/>
                      <a:round/>
                      <a:headEnd type="none" w="med" len="med"/>
                      <a:tailEnd type="none" w="med" len="med"/>
                    </a:lnB>
                    <a:solidFill>
                      <a:schemeClr val="bg1"/>
                    </a:solidFill>
                  </a:tcPr>
                </a:tc>
              </a:tr>
            </a:tbl>
          </a:graphicData>
        </a:graphic>
      </p:graphicFrame>
    </p:spTree>
    <p:extLst>
      <p:ext uri="{BB962C8B-B14F-4D97-AF65-F5344CB8AC3E}">
        <p14:creationId xmlns:p14="http://schemas.microsoft.com/office/powerpoint/2010/main" xmlns="" val="1887436203"/>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6" y="274638"/>
            <a:ext cx="5876925" cy="1143000"/>
          </a:xfrm>
        </p:spPr>
        <p:txBody>
          <a:bodyPr>
            <a:normAutofit/>
          </a:bodyPr>
          <a:lstStyle/>
          <a:p>
            <a:pPr lvl="0" algn="r" rtl="1" fontAlgn="base">
              <a:spcAft>
                <a:spcPct val="0"/>
              </a:spcAft>
            </a:pPr>
            <a:r>
              <a:rPr lang="ar-KW" sz="3600" b="1" dirty="0" smtClean="0">
                <a:solidFill>
                  <a:schemeClr val="tx2"/>
                </a:solidFill>
                <a:latin typeface="Sakkal Majalla" pitchFamily="2" charset="-78"/>
                <a:cs typeface="Arial"/>
              </a:rPr>
              <a:t>3-تفاصيل التغييرات الجوهرية</a:t>
            </a:r>
            <a:endParaRPr lang="en-US" sz="3600" b="1" dirty="0">
              <a:solidFill>
                <a:schemeClr val="tx2"/>
              </a:solidFill>
              <a:latin typeface="Sakkal Majalla" pitchFamily="2" charset="-78"/>
              <a:cs typeface="Arial" charset="0"/>
            </a:endParaRPr>
          </a:p>
        </p:txBody>
      </p:sp>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rPr>
              <a:pPr/>
              <a:t>21</a:t>
            </a:fld>
            <a:endParaRPr lang="en-US" dirty="0">
              <a:solidFill>
                <a:prstClr val="black">
                  <a:tint val="75000"/>
                </a:prstClr>
              </a:solidFill>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xmlns="" val="0"/>
              </a:ext>
            </a:extLst>
          </a:blip>
          <a:stretch>
            <a:fillRect/>
          </a:stretch>
        </p:blipFill>
        <p:spPr>
          <a:xfrm>
            <a:off x="533400" y="381001"/>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xmlns=""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pic>
      <p:cxnSp>
        <p:nvCxnSpPr>
          <p:cNvPr id="10" name="Straight Connector 9"/>
          <p:cNvCxnSpPr/>
          <p:nvPr/>
        </p:nvCxnSpPr>
        <p:spPr>
          <a:xfrm>
            <a:off x="3563890"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graphicFrame>
        <p:nvGraphicFramePr>
          <p:cNvPr id="12" name="Content Placeholder 4"/>
          <p:cNvGraphicFramePr>
            <a:graphicFrameLocks noGrp="1"/>
          </p:cNvGraphicFramePr>
          <p:nvPr>
            <p:ph idx="1"/>
            <p:extLst>
              <p:ext uri="{D42A27DB-BD31-4B8C-83A1-F6EECF244321}">
                <p14:modId xmlns:p14="http://schemas.microsoft.com/office/powerpoint/2010/main" xmlns="" val="2119294643"/>
              </p:ext>
            </p:extLst>
          </p:nvPr>
        </p:nvGraphicFramePr>
        <p:xfrm>
          <a:off x="495300" y="1600210"/>
          <a:ext cx="8039100" cy="4397787"/>
        </p:xfrm>
        <a:graphic>
          <a:graphicData uri="http://schemas.openxmlformats.org/drawingml/2006/table">
            <a:tbl>
              <a:tblPr firstRow="1" bandRow="1">
                <a:tableStyleId>{5C22544A-7EE6-4342-B048-85BDC9FD1C3A}</a:tableStyleId>
              </a:tblPr>
              <a:tblGrid>
                <a:gridCol w="8039100"/>
              </a:tblGrid>
              <a:tr h="381000">
                <a:tc>
                  <a:txBody>
                    <a:bodyPr/>
                    <a:lstStyle/>
                    <a:p>
                      <a:pPr algn="r" rtl="1"/>
                      <a:r>
                        <a:rPr lang="ar-KW" sz="2400" b="1" kern="1200" dirty="0" smtClean="0">
                          <a:solidFill>
                            <a:schemeClr val="tx1"/>
                          </a:solidFill>
                          <a:latin typeface="+mn-lt"/>
                          <a:ea typeface="+mn-ea"/>
                          <a:cs typeface="+mn-cs"/>
                        </a:rPr>
                        <a:t>تعديل المهلة القانونية</a:t>
                      </a:r>
                      <a:r>
                        <a:rPr lang="ar-KW" sz="2400" b="1" kern="1200" baseline="0" dirty="0" smtClean="0">
                          <a:solidFill>
                            <a:schemeClr val="tx1"/>
                          </a:solidFill>
                          <a:latin typeface="+mn-lt"/>
                          <a:ea typeface="+mn-ea"/>
                          <a:cs typeface="+mn-cs"/>
                        </a:rPr>
                        <a:t> لإفصاح الشخص المستفيد عن التغير في المصلحة</a:t>
                      </a:r>
                      <a:endParaRPr lang="ar-KW" sz="2400" b="1" kern="1200" dirty="0" smtClean="0">
                        <a:solidFill>
                          <a:schemeClr val="tx1"/>
                        </a:solidFill>
                        <a:latin typeface="+mn-lt"/>
                        <a:ea typeface="+mn-ea"/>
                        <a:cs typeface="+mn-cs"/>
                      </a:endParaRPr>
                    </a:p>
                    <a:p>
                      <a:pPr algn="r" rtl="1"/>
                      <a:r>
                        <a:rPr lang="ar-KW" sz="2400" b="1" kern="1200" dirty="0" smtClean="0">
                          <a:solidFill>
                            <a:schemeClr val="tx1"/>
                          </a:solidFill>
                          <a:latin typeface="+mn-lt"/>
                          <a:ea typeface="+mn-ea"/>
                          <a:cs typeface="+mn-cs"/>
                        </a:rPr>
                        <a:t>مادة 2-1-7</a:t>
                      </a:r>
                      <a:endParaRPr lang="en-US" sz="2400" b="1" kern="1200" dirty="0">
                        <a:solidFill>
                          <a:schemeClr val="tx1"/>
                        </a:solidFill>
                        <a:latin typeface="+mn-lt"/>
                        <a:ea typeface="+mn-ea"/>
                        <a:cs typeface="+mn-cs"/>
                      </a:endParaRPr>
                    </a:p>
                  </a:txBody>
                  <a:tcPr>
                    <a:lnL w="12700" cap="flat" cmpd="sng" algn="ctr">
                      <a:solidFill>
                        <a:srgbClr val="B99933"/>
                      </a:solidFill>
                      <a:prstDash val="sysDash"/>
                      <a:round/>
                      <a:headEnd type="none" w="med" len="med"/>
                      <a:tailEnd type="none" w="med" len="med"/>
                    </a:lnL>
                    <a:lnR w="12700" cap="flat" cmpd="sng" algn="ctr">
                      <a:solidFill>
                        <a:srgbClr val="B99933"/>
                      </a:solidFill>
                      <a:prstDash val="sysDash"/>
                      <a:round/>
                      <a:headEnd type="none" w="med" len="med"/>
                      <a:tailEnd type="none" w="med" len="med"/>
                    </a:lnR>
                    <a:lnT w="12700" cap="flat" cmpd="sng" algn="ctr">
                      <a:solidFill>
                        <a:srgbClr val="B99933"/>
                      </a:solidFill>
                      <a:prstDash val="sysDash"/>
                      <a:round/>
                      <a:headEnd type="none" w="med" len="med"/>
                      <a:tailEnd type="none" w="med" len="med"/>
                    </a:lnT>
                    <a:lnB w="12700" cap="flat" cmpd="sng" algn="ctr">
                      <a:solidFill>
                        <a:srgbClr val="B99933"/>
                      </a:solidFill>
                      <a:prstDash val="sysDash"/>
                      <a:round/>
                      <a:headEnd type="none" w="med" len="med"/>
                      <a:tailEnd type="none" w="med" len="med"/>
                    </a:lnB>
                    <a:solidFill>
                      <a:schemeClr val="bg1"/>
                    </a:solidFill>
                  </a:tcPr>
                </a:tc>
              </a:tr>
              <a:tr h="3574827">
                <a:tc>
                  <a:txBody>
                    <a:bodyPr/>
                    <a:lstStyle/>
                    <a:p>
                      <a:pPr marL="285750" indent="-285750" algn="r" rtl="1">
                        <a:buFont typeface="Arial" charset="0"/>
                        <a:buChar char="•"/>
                      </a:pPr>
                      <a:endParaRPr lang="ar-KW" dirty="0" smtClean="0">
                        <a:cs typeface="+mn-cs"/>
                      </a:endParaRPr>
                    </a:p>
                    <a:p>
                      <a:pPr marL="285750" indent="-285750" algn="r" rtl="1">
                        <a:buFont typeface="Arial" charset="0"/>
                        <a:buChar char="•"/>
                      </a:pPr>
                      <a:endParaRPr lang="ar-KW" sz="1800" kern="1200" baseline="0" dirty="0" smtClean="0">
                        <a:solidFill>
                          <a:schemeClr val="dk1"/>
                        </a:solidFill>
                        <a:latin typeface="+mn-lt"/>
                        <a:ea typeface="+mn-ea"/>
                        <a:cs typeface="+mn-cs"/>
                      </a:endParaRPr>
                    </a:p>
                    <a:p>
                      <a:pPr marL="285750" indent="-285750" algn="just" rtl="1">
                        <a:buFont typeface="Arial" charset="0"/>
                        <a:buChar char="•"/>
                      </a:pPr>
                      <a:r>
                        <a:rPr lang="ar-KW" sz="1800" kern="1200" baseline="0" dirty="0" smtClean="0">
                          <a:solidFill>
                            <a:schemeClr val="dk1"/>
                          </a:solidFill>
                          <a:latin typeface="+mn-lt"/>
                          <a:ea typeface="+mn-ea"/>
                          <a:cs typeface="+mn-cs"/>
                        </a:rPr>
                        <a:t>يجب على الشخص المستفيد الإفصاح إلى كل من الهيئة والبورصة والشركات المدرجة عند أي تغير يطرأ على هذه المصلحة يتجاوز 0.5% من رأس مال شركة مدرجة، وذلك خلال مدة لا تتجاوز عشرة أيام عمل من تاريخ التغيير.</a:t>
                      </a:r>
                    </a:p>
                  </a:txBody>
                  <a:tcPr>
                    <a:lnL w="12700" cap="flat" cmpd="sng" algn="ctr">
                      <a:solidFill>
                        <a:srgbClr val="B99933"/>
                      </a:solidFill>
                      <a:prstDash val="sysDash"/>
                      <a:round/>
                      <a:headEnd type="none" w="med" len="med"/>
                      <a:tailEnd type="none" w="med" len="med"/>
                    </a:lnL>
                    <a:lnR w="12700" cap="flat" cmpd="sng" algn="ctr">
                      <a:solidFill>
                        <a:srgbClr val="B99933"/>
                      </a:solidFill>
                      <a:prstDash val="sysDash"/>
                      <a:round/>
                      <a:headEnd type="none" w="med" len="med"/>
                      <a:tailEnd type="none" w="med" len="med"/>
                    </a:lnR>
                    <a:lnT w="12700" cap="flat" cmpd="sng" algn="ctr">
                      <a:solidFill>
                        <a:srgbClr val="B99933"/>
                      </a:solidFill>
                      <a:prstDash val="sysDash"/>
                      <a:round/>
                      <a:headEnd type="none" w="med" len="med"/>
                      <a:tailEnd type="none" w="med" len="med"/>
                    </a:lnT>
                    <a:lnB w="12700" cap="flat" cmpd="sng" algn="ctr">
                      <a:solidFill>
                        <a:srgbClr val="B99933"/>
                      </a:solidFill>
                      <a:prstDash val="sysDash"/>
                      <a:round/>
                      <a:headEnd type="none" w="med" len="med"/>
                      <a:tailEnd type="none" w="med" len="med"/>
                    </a:lnB>
                    <a:solidFill>
                      <a:schemeClr val="bg1"/>
                    </a:solidFill>
                  </a:tcPr>
                </a:tc>
              </a:tr>
            </a:tbl>
          </a:graphicData>
        </a:graphic>
      </p:graphicFrame>
    </p:spTree>
    <p:extLst>
      <p:ext uri="{BB962C8B-B14F-4D97-AF65-F5344CB8AC3E}">
        <p14:creationId xmlns:p14="http://schemas.microsoft.com/office/powerpoint/2010/main" xmlns="" val="1506858123"/>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6" y="274638"/>
            <a:ext cx="5876925" cy="1143000"/>
          </a:xfrm>
        </p:spPr>
        <p:txBody>
          <a:bodyPr>
            <a:normAutofit/>
          </a:bodyPr>
          <a:lstStyle/>
          <a:p>
            <a:pPr lvl="0" algn="r" rtl="1" fontAlgn="base">
              <a:spcAft>
                <a:spcPct val="0"/>
              </a:spcAft>
            </a:pPr>
            <a:r>
              <a:rPr lang="ar-KW" sz="3600" b="1" dirty="0" smtClean="0">
                <a:solidFill>
                  <a:schemeClr val="tx2"/>
                </a:solidFill>
                <a:latin typeface="Sakkal Majalla" pitchFamily="2" charset="-78"/>
                <a:cs typeface="Arial"/>
              </a:rPr>
              <a:t>3-تفاصيل التغييرات الجوهرية</a:t>
            </a:r>
            <a:endParaRPr lang="en-US" sz="3600" b="1" dirty="0">
              <a:solidFill>
                <a:schemeClr val="tx2"/>
              </a:solidFill>
              <a:latin typeface="Sakkal Majalla" pitchFamily="2" charset="-78"/>
              <a:cs typeface="Arial" charset="0"/>
            </a:endParaRPr>
          </a:p>
        </p:txBody>
      </p:sp>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rPr>
              <a:pPr/>
              <a:t>22</a:t>
            </a:fld>
            <a:endParaRPr lang="en-US" dirty="0">
              <a:solidFill>
                <a:prstClr val="black">
                  <a:tint val="75000"/>
                </a:prstClr>
              </a:solidFill>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xmlns="" val="0"/>
              </a:ext>
            </a:extLst>
          </a:blip>
          <a:stretch>
            <a:fillRect/>
          </a:stretch>
        </p:blipFill>
        <p:spPr>
          <a:xfrm>
            <a:off x="533400" y="381001"/>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xmlns=""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pic>
      <p:cxnSp>
        <p:nvCxnSpPr>
          <p:cNvPr id="10" name="Straight Connector 9"/>
          <p:cNvCxnSpPr/>
          <p:nvPr/>
        </p:nvCxnSpPr>
        <p:spPr>
          <a:xfrm>
            <a:off x="3563890"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graphicFrame>
        <p:nvGraphicFramePr>
          <p:cNvPr id="12" name="Content Placeholder 4"/>
          <p:cNvGraphicFramePr>
            <a:graphicFrameLocks noGrp="1"/>
          </p:cNvGraphicFramePr>
          <p:nvPr>
            <p:ph idx="1"/>
            <p:extLst>
              <p:ext uri="{D42A27DB-BD31-4B8C-83A1-F6EECF244321}">
                <p14:modId xmlns:p14="http://schemas.microsoft.com/office/powerpoint/2010/main" xmlns="" val="3502236151"/>
              </p:ext>
            </p:extLst>
          </p:nvPr>
        </p:nvGraphicFramePr>
        <p:xfrm>
          <a:off x="495300" y="1600210"/>
          <a:ext cx="8039100" cy="4397787"/>
        </p:xfrm>
        <a:graphic>
          <a:graphicData uri="http://schemas.openxmlformats.org/drawingml/2006/table">
            <a:tbl>
              <a:tblPr firstRow="1" bandRow="1">
                <a:tableStyleId>{5C22544A-7EE6-4342-B048-85BDC9FD1C3A}</a:tableStyleId>
              </a:tblPr>
              <a:tblGrid>
                <a:gridCol w="8039100"/>
              </a:tblGrid>
              <a:tr h="381000">
                <a:tc>
                  <a:txBody>
                    <a:bodyPr/>
                    <a:lstStyle/>
                    <a:p>
                      <a:pPr algn="r" rtl="1"/>
                      <a:r>
                        <a:rPr lang="ar-KW" sz="2400" b="1" kern="1200" dirty="0" smtClean="0">
                          <a:solidFill>
                            <a:schemeClr val="tx1"/>
                          </a:solidFill>
                          <a:latin typeface="+mn-lt"/>
                          <a:ea typeface="+mn-ea"/>
                          <a:cs typeface="+mn-cs"/>
                        </a:rPr>
                        <a:t>إفصاح الشركة المدرجة</a:t>
                      </a:r>
                    </a:p>
                    <a:p>
                      <a:pPr algn="r" rtl="1"/>
                      <a:r>
                        <a:rPr lang="ar-KW" sz="2400" b="1" kern="1200" dirty="0" smtClean="0">
                          <a:solidFill>
                            <a:schemeClr val="tx1"/>
                          </a:solidFill>
                          <a:latin typeface="+mn-lt"/>
                          <a:ea typeface="+mn-ea"/>
                          <a:cs typeface="+mn-cs"/>
                        </a:rPr>
                        <a:t>مادة 2-2-1</a:t>
                      </a:r>
                      <a:endParaRPr lang="en-US" sz="2400" b="1" kern="1200" dirty="0">
                        <a:solidFill>
                          <a:schemeClr val="tx1"/>
                        </a:solidFill>
                        <a:latin typeface="+mn-lt"/>
                        <a:ea typeface="+mn-ea"/>
                        <a:cs typeface="+mn-cs"/>
                      </a:endParaRPr>
                    </a:p>
                  </a:txBody>
                  <a:tcPr>
                    <a:lnL w="12700" cap="flat" cmpd="sng" algn="ctr">
                      <a:solidFill>
                        <a:srgbClr val="B99933"/>
                      </a:solidFill>
                      <a:prstDash val="sysDash"/>
                      <a:round/>
                      <a:headEnd type="none" w="med" len="med"/>
                      <a:tailEnd type="none" w="med" len="med"/>
                    </a:lnL>
                    <a:lnR w="12700" cap="flat" cmpd="sng" algn="ctr">
                      <a:solidFill>
                        <a:srgbClr val="B99933"/>
                      </a:solidFill>
                      <a:prstDash val="sysDash"/>
                      <a:round/>
                      <a:headEnd type="none" w="med" len="med"/>
                      <a:tailEnd type="none" w="med" len="med"/>
                    </a:lnR>
                    <a:lnT w="12700" cap="flat" cmpd="sng" algn="ctr">
                      <a:solidFill>
                        <a:srgbClr val="B99933"/>
                      </a:solidFill>
                      <a:prstDash val="sysDash"/>
                      <a:round/>
                      <a:headEnd type="none" w="med" len="med"/>
                      <a:tailEnd type="none" w="med" len="med"/>
                    </a:lnT>
                    <a:lnB w="12700" cap="flat" cmpd="sng" algn="ctr">
                      <a:solidFill>
                        <a:srgbClr val="B99933"/>
                      </a:solidFill>
                      <a:prstDash val="sysDash"/>
                      <a:round/>
                      <a:headEnd type="none" w="med" len="med"/>
                      <a:tailEnd type="none" w="med" len="med"/>
                    </a:lnB>
                    <a:solidFill>
                      <a:schemeClr val="bg1"/>
                    </a:solidFill>
                  </a:tcPr>
                </a:tc>
              </a:tr>
              <a:tr h="3574827">
                <a:tc>
                  <a:txBody>
                    <a:bodyPr/>
                    <a:lstStyle/>
                    <a:p>
                      <a:pPr marL="285750" indent="-285750" algn="r" rtl="1">
                        <a:buFont typeface="Arial" charset="0"/>
                        <a:buChar char="•"/>
                      </a:pPr>
                      <a:endParaRPr lang="ar-KW" dirty="0" smtClean="0">
                        <a:cs typeface="+mn-cs"/>
                      </a:endParaRPr>
                    </a:p>
                    <a:p>
                      <a:pPr marL="285750" indent="-285750" algn="just" rtl="1">
                        <a:buFont typeface="Arial" charset="0"/>
                        <a:buChar char="•"/>
                      </a:pPr>
                      <a:endParaRPr lang="ar-KW" sz="1800" kern="1200" baseline="0" dirty="0" smtClean="0">
                        <a:solidFill>
                          <a:schemeClr val="dk1"/>
                        </a:solidFill>
                        <a:latin typeface="+mn-lt"/>
                        <a:ea typeface="+mn-ea"/>
                        <a:cs typeface="+mn-cs"/>
                      </a:endParaRPr>
                    </a:p>
                    <a:p>
                      <a:pPr marL="285750" indent="-285750" algn="just" rtl="1">
                        <a:buFont typeface="Arial" charset="0"/>
                        <a:buChar char="•"/>
                      </a:pPr>
                      <a:r>
                        <a:rPr lang="ar-KW" sz="1800" kern="1200" baseline="0" dirty="0" smtClean="0">
                          <a:solidFill>
                            <a:schemeClr val="dk1"/>
                          </a:solidFill>
                          <a:latin typeface="+mn-lt"/>
                          <a:ea typeface="+mn-ea"/>
                          <a:cs typeface="+mn-cs"/>
                        </a:rPr>
                        <a:t>تفصح الشركات المساهمة المدرجة في البورصة  وفق الملحق رقم (4) وذلك بداية كل عام على قائمة كبار الملاك كما هو في نهاية السنة الماضية ومقارنتها مع السنة التي تسبقها .</a:t>
                      </a:r>
                    </a:p>
                    <a:p>
                      <a:pPr marL="285750" indent="-285750" algn="just" rtl="1">
                        <a:buFont typeface="Arial" charset="0"/>
                        <a:buChar char="•"/>
                      </a:pPr>
                      <a:r>
                        <a:rPr lang="ar-KW" sz="1800" kern="1200" baseline="0" dirty="0" smtClean="0">
                          <a:solidFill>
                            <a:schemeClr val="dk1"/>
                          </a:solidFill>
                          <a:latin typeface="+mn-lt"/>
                          <a:ea typeface="+mn-ea"/>
                          <a:cs typeface="+mn-cs"/>
                        </a:rPr>
                        <a:t>إلغاء التزام الشركات المساهمة المدرجة في البورصة بالإفصاح عن اسهم أي من مساهميها تصل نسبة ملكيته إلى 5% أو أكثر من رأس مالها في أي وقت من الأوقات وكل تغيير يطرأ على هذه النسبة.</a:t>
                      </a:r>
                    </a:p>
                  </a:txBody>
                  <a:tcPr>
                    <a:lnL w="12700" cap="flat" cmpd="sng" algn="ctr">
                      <a:solidFill>
                        <a:srgbClr val="B99933"/>
                      </a:solidFill>
                      <a:prstDash val="sysDash"/>
                      <a:round/>
                      <a:headEnd type="none" w="med" len="med"/>
                      <a:tailEnd type="none" w="med" len="med"/>
                    </a:lnL>
                    <a:lnR w="12700" cap="flat" cmpd="sng" algn="ctr">
                      <a:solidFill>
                        <a:srgbClr val="B99933"/>
                      </a:solidFill>
                      <a:prstDash val="sysDash"/>
                      <a:round/>
                      <a:headEnd type="none" w="med" len="med"/>
                      <a:tailEnd type="none" w="med" len="med"/>
                    </a:lnR>
                    <a:lnT w="12700" cap="flat" cmpd="sng" algn="ctr">
                      <a:solidFill>
                        <a:srgbClr val="B99933"/>
                      </a:solidFill>
                      <a:prstDash val="sysDash"/>
                      <a:round/>
                      <a:headEnd type="none" w="med" len="med"/>
                      <a:tailEnd type="none" w="med" len="med"/>
                    </a:lnT>
                    <a:lnB w="12700" cap="flat" cmpd="sng" algn="ctr">
                      <a:solidFill>
                        <a:srgbClr val="B99933"/>
                      </a:solidFill>
                      <a:prstDash val="sysDash"/>
                      <a:round/>
                      <a:headEnd type="none" w="med" len="med"/>
                      <a:tailEnd type="none" w="med" len="med"/>
                    </a:lnB>
                    <a:solidFill>
                      <a:schemeClr val="bg1"/>
                    </a:solidFill>
                  </a:tcPr>
                </a:tc>
              </a:tr>
            </a:tbl>
          </a:graphicData>
        </a:graphic>
      </p:graphicFrame>
    </p:spTree>
    <p:extLst>
      <p:ext uri="{BB962C8B-B14F-4D97-AF65-F5344CB8AC3E}">
        <p14:creationId xmlns:p14="http://schemas.microsoft.com/office/powerpoint/2010/main" xmlns="" val="2973380078"/>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6" y="274638"/>
            <a:ext cx="5876925" cy="1143000"/>
          </a:xfrm>
        </p:spPr>
        <p:txBody>
          <a:bodyPr>
            <a:noAutofit/>
          </a:bodyPr>
          <a:lstStyle/>
          <a:p>
            <a:pPr lvl="0" algn="r" rtl="1" fontAlgn="base">
              <a:spcAft>
                <a:spcPct val="0"/>
              </a:spcAft>
            </a:pPr>
            <a:r>
              <a:rPr lang="ar-KW" sz="2400" b="1" dirty="0" smtClean="0">
                <a:solidFill>
                  <a:schemeClr val="tx2"/>
                </a:solidFill>
                <a:latin typeface="Sakkal Majalla" pitchFamily="2" charset="-78"/>
                <a:cs typeface="Arial" charset="0"/>
              </a:rPr>
              <a:t>نموذج إفصاح الشركة المدرجة عن مساهميها</a:t>
            </a:r>
            <a:br>
              <a:rPr lang="ar-KW" sz="2400" b="1" dirty="0" smtClean="0">
                <a:solidFill>
                  <a:schemeClr val="tx2"/>
                </a:solidFill>
                <a:latin typeface="Sakkal Majalla" pitchFamily="2" charset="-78"/>
                <a:cs typeface="Arial" charset="0"/>
              </a:rPr>
            </a:br>
            <a:r>
              <a:rPr lang="ar-KW" sz="2400" b="1" dirty="0" smtClean="0">
                <a:solidFill>
                  <a:schemeClr val="tx2"/>
                </a:solidFill>
                <a:latin typeface="Sakkal Majalla" pitchFamily="2" charset="-78"/>
                <a:cs typeface="Arial" charset="0"/>
              </a:rPr>
              <a:t>ممن تصل ملكيتهم نسبة 5% أو أكثر من رأس </a:t>
            </a:r>
            <a:br>
              <a:rPr lang="ar-KW" sz="2400" b="1" dirty="0" smtClean="0">
                <a:solidFill>
                  <a:schemeClr val="tx2"/>
                </a:solidFill>
                <a:latin typeface="Sakkal Majalla" pitchFamily="2" charset="-78"/>
                <a:cs typeface="Arial" charset="0"/>
              </a:rPr>
            </a:br>
            <a:r>
              <a:rPr lang="ar-KW" sz="2400" b="1" dirty="0" smtClean="0">
                <a:solidFill>
                  <a:schemeClr val="tx2"/>
                </a:solidFill>
                <a:latin typeface="Sakkal Majalla" pitchFamily="2" charset="-78"/>
                <a:cs typeface="Arial" charset="0"/>
              </a:rPr>
              <a:t>مال الشركة-ملحق رقم (4)</a:t>
            </a:r>
            <a:br>
              <a:rPr lang="ar-KW" sz="2400" b="1" dirty="0" smtClean="0">
                <a:solidFill>
                  <a:schemeClr val="tx2"/>
                </a:solidFill>
                <a:latin typeface="Sakkal Majalla" pitchFamily="2" charset="-78"/>
                <a:cs typeface="Arial" charset="0"/>
              </a:rPr>
            </a:br>
            <a:endParaRPr lang="en-US" sz="2400" b="1" dirty="0">
              <a:solidFill>
                <a:schemeClr val="tx2"/>
              </a:solidFill>
              <a:latin typeface="Sakkal Majalla" pitchFamily="2" charset="-78"/>
              <a:cs typeface="Arial" charset="0"/>
            </a:endParaRPr>
          </a:p>
        </p:txBody>
      </p:sp>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rPr>
              <a:pPr/>
              <a:t>23</a:t>
            </a:fld>
            <a:endParaRPr lang="en-US" dirty="0">
              <a:solidFill>
                <a:prstClr val="black">
                  <a:tint val="75000"/>
                </a:prstClr>
              </a:solidFill>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xmlns="" val="0"/>
              </a:ext>
            </a:extLst>
          </a:blip>
          <a:stretch>
            <a:fillRect/>
          </a:stretch>
        </p:blipFill>
        <p:spPr>
          <a:xfrm>
            <a:off x="533400" y="381001"/>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xmlns=""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pic>
      <p:cxnSp>
        <p:nvCxnSpPr>
          <p:cNvPr id="10" name="Straight Connector 9"/>
          <p:cNvCxnSpPr/>
          <p:nvPr/>
        </p:nvCxnSpPr>
        <p:spPr>
          <a:xfrm>
            <a:off x="3563890"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pic>
        <p:nvPicPr>
          <p:cNvPr id="6" name="Content Placeholder 5"/>
          <p:cNvPicPr>
            <a:picLocks noGrp="1" noChangeAspect="1"/>
          </p:cNvPicPr>
          <p:nvPr>
            <p:ph idx="1"/>
          </p:nvPr>
        </p:nvPicPr>
        <p:blipFill>
          <a:blip r:embed="rId5">
            <a:extLst>
              <a:ext uri="{28A0092B-C50C-407E-A947-70E740481C1C}">
                <a14:useLocalDpi xmlns:a14="http://schemas.microsoft.com/office/drawing/2010/main" xmlns="" val="0"/>
              </a:ext>
            </a:extLst>
          </a:blip>
          <a:stretch>
            <a:fillRect/>
          </a:stretch>
        </p:blipFill>
        <p:spPr>
          <a:xfrm>
            <a:off x="2566260" y="1600200"/>
            <a:ext cx="4011479" cy="4525963"/>
          </a:xfrm>
        </p:spPr>
      </p:pic>
    </p:spTree>
    <p:extLst>
      <p:ext uri="{BB962C8B-B14F-4D97-AF65-F5344CB8AC3E}">
        <p14:creationId xmlns:p14="http://schemas.microsoft.com/office/powerpoint/2010/main" xmlns="" val="1294200084"/>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6" y="274638"/>
            <a:ext cx="5876925" cy="1143000"/>
          </a:xfrm>
        </p:spPr>
        <p:txBody>
          <a:bodyPr>
            <a:normAutofit/>
          </a:bodyPr>
          <a:lstStyle/>
          <a:p>
            <a:pPr lvl="0" algn="r" rtl="1" fontAlgn="base">
              <a:spcAft>
                <a:spcPct val="0"/>
              </a:spcAft>
            </a:pPr>
            <a:r>
              <a:rPr lang="ar-KW" sz="3600" b="1" dirty="0" smtClean="0">
                <a:solidFill>
                  <a:schemeClr val="tx2"/>
                </a:solidFill>
                <a:latin typeface="Sakkal Majalla" pitchFamily="2" charset="-78"/>
                <a:cs typeface="Arial" charset="0"/>
              </a:rPr>
              <a:t>4-</a:t>
            </a:r>
            <a:r>
              <a:rPr lang="ar-KW" sz="3200" b="1" dirty="0" smtClean="0">
                <a:solidFill>
                  <a:schemeClr val="tx2"/>
                </a:solidFill>
                <a:latin typeface="Sakkal Majalla" pitchFamily="2" charset="-78"/>
                <a:cs typeface="Arial" charset="0"/>
              </a:rPr>
              <a:t>تغييرات أخرى</a:t>
            </a:r>
            <a:endParaRPr lang="en-US" sz="3200" b="1" dirty="0">
              <a:solidFill>
                <a:schemeClr val="tx2"/>
              </a:solidFill>
              <a:latin typeface="Sakkal Majalla" pitchFamily="2" charset="-78"/>
              <a:cs typeface="Arial" charset="0"/>
            </a:endParaRPr>
          </a:p>
        </p:txBody>
      </p:sp>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rPr>
              <a:pPr/>
              <a:t>24</a:t>
            </a:fld>
            <a:endParaRPr lang="en-US" dirty="0">
              <a:solidFill>
                <a:prstClr val="black">
                  <a:tint val="75000"/>
                </a:prstClr>
              </a:solidFill>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xmlns="" val="0"/>
              </a:ext>
            </a:extLst>
          </a:blip>
          <a:stretch>
            <a:fillRect/>
          </a:stretch>
        </p:blipFill>
        <p:spPr>
          <a:xfrm>
            <a:off x="533400" y="381001"/>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xmlns=""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pic>
      <p:cxnSp>
        <p:nvCxnSpPr>
          <p:cNvPr id="10" name="Straight Connector 9"/>
          <p:cNvCxnSpPr/>
          <p:nvPr/>
        </p:nvCxnSpPr>
        <p:spPr>
          <a:xfrm>
            <a:off x="3563890"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graphicFrame>
        <p:nvGraphicFramePr>
          <p:cNvPr id="5" name="Content Placeholder 4"/>
          <p:cNvGraphicFramePr>
            <a:graphicFrameLocks noGrp="1"/>
          </p:cNvGraphicFramePr>
          <p:nvPr>
            <p:ph idx="1"/>
            <p:extLst>
              <p:ext uri="{D42A27DB-BD31-4B8C-83A1-F6EECF244321}">
                <p14:modId xmlns:p14="http://schemas.microsoft.com/office/powerpoint/2010/main" xmlns="" val="3677851582"/>
              </p:ext>
            </p:extLst>
          </p:nvPr>
        </p:nvGraphicFramePr>
        <p:xfrm>
          <a:off x="611560" y="2204864"/>
          <a:ext cx="7922840" cy="1709936"/>
        </p:xfrm>
        <a:graphic>
          <a:graphicData uri="http://schemas.openxmlformats.org/drawingml/2006/table">
            <a:tbl>
              <a:tblPr firstRow="1" bandRow="1">
                <a:tableStyleId>{5C22544A-7EE6-4342-B048-85BDC9FD1C3A}</a:tableStyleId>
              </a:tblPr>
              <a:tblGrid>
                <a:gridCol w="7922840"/>
              </a:tblGrid>
              <a:tr h="429776">
                <a:tc>
                  <a:txBody>
                    <a:bodyPr/>
                    <a:lstStyle/>
                    <a:p>
                      <a:pPr marL="285750" indent="-285750" algn="just" defTabSz="914400" rtl="1" eaLnBrk="1" latinLnBrk="0" hangingPunct="1">
                        <a:buFont typeface="Arial" charset="0"/>
                        <a:buChar char="•"/>
                      </a:pPr>
                      <a:r>
                        <a:rPr lang="ar-KW" sz="1800" b="1" kern="1200" baseline="0" dirty="0" smtClean="0">
                          <a:solidFill>
                            <a:schemeClr val="dk1"/>
                          </a:solidFill>
                          <a:latin typeface="+mn-lt"/>
                          <a:ea typeface="+mn-ea"/>
                          <a:cs typeface="+mn-cs"/>
                        </a:rPr>
                        <a:t>تلتزم الشركة المساهمة - عند إدراجها -  بتزويد البورصة ببيانات ومعلومات محددة في المادة المشار إليها، مع تحديث تلك البيانات والمعلومات فور تغيرها، مادة 2-2-2.</a:t>
                      </a:r>
                      <a:endParaRPr lang="en-US" sz="1800" b="1" kern="1200" baseline="0" dirty="0">
                        <a:solidFill>
                          <a:schemeClr val="dk1"/>
                        </a:solidFill>
                        <a:latin typeface="+mn-lt"/>
                        <a:ea typeface="+mn-ea"/>
                        <a:cs typeface="+mn-cs"/>
                      </a:endParaRPr>
                    </a:p>
                  </a:txBody>
                  <a:tcPr>
                    <a:lnL w="12700" cap="flat" cmpd="sng" algn="ctr">
                      <a:solidFill>
                        <a:srgbClr val="B99933"/>
                      </a:solidFill>
                      <a:prstDash val="sysDash"/>
                      <a:round/>
                      <a:headEnd type="none" w="med" len="med"/>
                      <a:tailEnd type="none" w="med" len="med"/>
                    </a:lnL>
                    <a:lnR w="12700" cap="flat" cmpd="sng" algn="ctr">
                      <a:solidFill>
                        <a:srgbClr val="B99933"/>
                      </a:solidFill>
                      <a:prstDash val="sysDash"/>
                      <a:round/>
                      <a:headEnd type="none" w="med" len="med"/>
                      <a:tailEnd type="none" w="med" len="med"/>
                    </a:lnR>
                    <a:lnT w="12700" cap="flat" cmpd="sng" algn="ctr">
                      <a:solidFill>
                        <a:srgbClr val="B99933"/>
                      </a:solidFill>
                      <a:prstDash val="sysDash"/>
                      <a:round/>
                      <a:headEnd type="none" w="med" len="med"/>
                      <a:tailEnd type="none" w="med" len="med"/>
                    </a:lnT>
                    <a:lnB w="12700" cap="flat" cmpd="sng" algn="ctr">
                      <a:solidFill>
                        <a:srgbClr val="B99933"/>
                      </a:solidFill>
                      <a:prstDash val="sysDash"/>
                      <a:round/>
                      <a:headEnd type="none" w="med" len="med"/>
                      <a:tailEnd type="none" w="med" len="med"/>
                    </a:lnB>
                    <a:solidFill>
                      <a:schemeClr val="bg1"/>
                    </a:solidFill>
                  </a:tcPr>
                </a:tc>
              </a:tr>
              <a:tr h="429776">
                <a:tc>
                  <a:txBody>
                    <a:bodyPr/>
                    <a:lstStyle/>
                    <a:p>
                      <a:pPr marL="285750" indent="-285750" algn="just" defTabSz="914400" rtl="1" eaLnBrk="1" latinLnBrk="0" hangingPunct="1">
                        <a:buFont typeface="Arial" charset="0"/>
                        <a:buChar char="•"/>
                      </a:pPr>
                      <a:r>
                        <a:rPr lang="ar-KW" sz="1800" b="1" kern="1200" baseline="0" dirty="0" smtClean="0">
                          <a:solidFill>
                            <a:schemeClr val="dk1"/>
                          </a:solidFill>
                          <a:latin typeface="+mn-lt"/>
                          <a:ea typeface="+mn-ea"/>
                          <a:cs typeface="+mn-cs"/>
                        </a:rPr>
                        <a:t>إلغاء التزام الشخص المستفيد بالإفصاح عن شراء المصلحة بالأجل أو الاتفاق على شرائها مستقبلاً.</a:t>
                      </a:r>
                      <a:endParaRPr lang="en-US" sz="1800" b="1" kern="1200" baseline="0" dirty="0">
                        <a:solidFill>
                          <a:schemeClr val="dk1"/>
                        </a:solidFill>
                        <a:latin typeface="+mn-lt"/>
                        <a:ea typeface="+mn-ea"/>
                        <a:cs typeface="+mn-cs"/>
                      </a:endParaRPr>
                    </a:p>
                  </a:txBody>
                  <a:tcPr>
                    <a:lnL w="12700" cap="flat" cmpd="sng" algn="ctr">
                      <a:solidFill>
                        <a:srgbClr val="B99933"/>
                      </a:solidFill>
                      <a:prstDash val="sysDash"/>
                      <a:round/>
                      <a:headEnd type="none" w="med" len="med"/>
                      <a:tailEnd type="none" w="med" len="med"/>
                    </a:lnL>
                    <a:lnR w="12700" cap="flat" cmpd="sng" algn="ctr">
                      <a:solidFill>
                        <a:srgbClr val="B99933"/>
                      </a:solidFill>
                      <a:prstDash val="sysDash"/>
                      <a:round/>
                      <a:headEnd type="none" w="med" len="med"/>
                      <a:tailEnd type="none" w="med" len="med"/>
                    </a:lnR>
                    <a:lnT w="12700" cap="flat" cmpd="sng" algn="ctr">
                      <a:solidFill>
                        <a:srgbClr val="B99933"/>
                      </a:solidFill>
                      <a:prstDash val="sysDash"/>
                      <a:round/>
                      <a:headEnd type="none" w="med" len="med"/>
                      <a:tailEnd type="none" w="med" len="med"/>
                    </a:lnT>
                    <a:lnB w="12700" cap="flat" cmpd="sng" algn="ctr">
                      <a:solidFill>
                        <a:srgbClr val="B99933"/>
                      </a:solidFill>
                      <a:prstDash val="sysDash"/>
                      <a:round/>
                      <a:headEnd type="none" w="med" len="med"/>
                      <a:tailEnd type="none" w="med" len="med"/>
                    </a:lnB>
                    <a:solidFill>
                      <a:schemeClr val="bg1"/>
                    </a:solidFill>
                  </a:tcPr>
                </a:tc>
              </a:tr>
              <a:tr h="429776">
                <a:tc>
                  <a:txBody>
                    <a:bodyPr/>
                    <a:lstStyle/>
                    <a:p>
                      <a:pPr marL="285750" indent="-285750" algn="just" defTabSz="914400" rtl="1" eaLnBrk="1" latinLnBrk="0" hangingPunct="1">
                        <a:buFont typeface="Arial" charset="0"/>
                        <a:buChar char="•"/>
                      </a:pPr>
                      <a:r>
                        <a:rPr lang="ar-KW" sz="1800" b="1" kern="1200" baseline="0" dirty="0" smtClean="0">
                          <a:solidFill>
                            <a:schemeClr val="dk1"/>
                          </a:solidFill>
                          <a:latin typeface="+mn-lt"/>
                          <a:ea typeface="+mn-ea"/>
                          <a:cs typeface="+mn-cs"/>
                        </a:rPr>
                        <a:t>إلغاء التزام الشخص المستفيد بالإفصاح عن الاتفاق مع الغير على استعمال حقوق التصويت المترتبة على تلك النسبة لصالح شخص أو اشخاص معينين.</a:t>
                      </a:r>
                      <a:endParaRPr lang="en-US" sz="1800" b="1" kern="1200" baseline="0" dirty="0">
                        <a:solidFill>
                          <a:schemeClr val="dk1"/>
                        </a:solidFill>
                        <a:latin typeface="+mn-lt"/>
                        <a:ea typeface="+mn-ea"/>
                        <a:cs typeface="+mn-cs"/>
                      </a:endParaRPr>
                    </a:p>
                  </a:txBody>
                  <a:tcPr>
                    <a:lnL w="12700" cap="flat" cmpd="sng" algn="ctr">
                      <a:solidFill>
                        <a:srgbClr val="B99933"/>
                      </a:solidFill>
                      <a:prstDash val="sysDash"/>
                      <a:round/>
                      <a:headEnd type="none" w="med" len="med"/>
                      <a:tailEnd type="none" w="med" len="med"/>
                    </a:lnL>
                    <a:lnR w="12700" cap="flat" cmpd="sng" algn="ctr">
                      <a:solidFill>
                        <a:srgbClr val="B99933"/>
                      </a:solidFill>
                      <a:prstDash val="sysDash"/>
                      <a:round/>
                      <a:headEnd type="none" w="med" len="med"/>
                      <a:tailEnd type="none" w="med" len="med"/>
                    </a:lnR>
                    <a:lnT w="12700" cap="flat" cmpd="sng" algn="ctr">
                      <a:solidFill>
                        <a:srgbClr val="B99933"/>
                      </a:solidFill>
                      <a:prstDash val="sysDash"/>
                      <a:round/>
                      <a:headEnd type="none" w="med" len="med"/>
                      <a:tailEnd type="none" w="med" len="med"/>
                    </a:lnT>
                    <a:lnB w="12700" cap="flat" cmpd="sng" algn="ctr">
                      <a:solidFill>
                        <a:srgbClr val="B99933"/>
                      </a:solidFill>
                      <a:prstDash val="sysDash"/>
                      <a:round/>
                      <a:headEnd type="none" w="med" len="med"/>
                      <a:tailEnd type="none" w="med" len="med"/>
                    </a:lnB>
                    <a:solidFill>
                      <a:schemeClr val="bg1"/>
                    </a:solidFill>
                  </a:tcPr>
                </a:tc>
              </a:tr>
            </a:tbl>
          </a:graphicData>
        </a:graphic>
      </p:graphicFrame>
    </p:spTree>
    <p:extLst>
      <p:ext uri="{BB962C8B-B14F-4D97-AF65-F5344CB8AC3E}">
        <p14:creationId xmlns:p14="http://schemas.microsoft.com/office/powerpoint/2010/main" xmlns="" val="1662166925"/>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976064" y="2463035"/>
            <a:ext cx="7772400" cy="1470025"/>
          </a:xfrm>
        </p:spPr>
        <p:txBody>
          <a:bodyPr>
            <a:normAutofit/>
          </a:bodyPr>
          <a:lstStyle/>
          <a:p>
            <a:pPr rtl="1"/>
            <a:r>
              <a:rPr lang="ar-KW" sz="6600" b="1" dirty="0" smtClean="0">
                <a:solidFill>
                  <a:srgbClr val="8C8A26"/>
                </a:solidFill>
                <a:cs typeface="+mn-cs"/>
              </a:rPr>
              <a:t>شــكــراً</a:t>
            </a:r>
            <a:endParaRPr lang="en-GB" sz="6600" dirty="0"/>
          </a:p>
        </p:txBody>
      </p:sp>
      <p:pic>
        <p:nvPicPr>
          <p:cNvPr id="6" name="Picture 5" descr="Picture 3.png"/>
          <p:cNvPicPr>
            <a:picLocks noChangeAspect="1"/>
          </p:cNvPicPr>
          <p:nvPr/>
        </p:nvPicPr>
        <p:blipFill rotWithShape="1">
          <a:blip r:embed="rId2" cstate="print"/>
          <a:srcRect r="75690"/>
          <a:stretch/>
        </p:blipFill>
        <p:spPr>
          <a:xfrm>
            <a:off x="3" y="0"/>
            <a:ext cx="2222937" cy="6858000"/>
          </a:xfrm>
          <a:prstGeom prst="rect">
            <a:avLst/>
          </a:prstGeom>
          <a:ln w="28575">
            <a:noFill/>
          </a:ln>
        </p:spPr>
      </p:pic>
    </p:spTree>
    <p:extLst>
      <p:ext uri="{BB962C8B-B14F-4D97-AF65-F5344CB8AC3E}">
        <p14:creationId xmlns:p14="http://schemas.microsoft.com/office/powerpoint/2010/main" xmlns="" val="84738668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6" y="274638"/>
            <a:ext cx="5876925" cy="1143000"/>
          </a:xfrm>
        </p:spPr>
        <p:txBody>
          <a:bodyPr>
            <a:normAutofit/>
          </a:bodyPr>
          <a:lstStyle/>
          <a:p>
            <a:pPr algn="r" rtl="1"/>
            <a:r>
              <a:rPr lang="ar-KW" sz="3200" b="1" dirty="0">
                <a:solidFill>
                  <a:schemeClr val="tx2"/>
                </a:solidFill>
                <a:latin typeface="Sakkal Majalla" pitchFamily="2" charset="-78"/>
              </a:rPr>
              <a:t>جدول أعمال الورشة</a:t>
            </a:r>
            <a:endParaRPr lang="en-US" dirty="0">
              <a:solidFill>
                <a:schemeClr val="tx2"/>
              </a:solidFill>
            </a:endParaRPr>
          </a:p>
        </p:txBody>
      </p:sp>
      <p:sp>
        <p:nvSpPr>
          <p:cNvPr id="3" name="Content Placeholder 2"/>
          <p:cNvSpPr>
            <a:spLocks noGrp="1"/>
          </p:cNvSpPr>
          <p:nvPr>
            <p:ph idx="1"/>
          </p:nvPr>
        </p:nvSpPr>
        <p:spPr>
          <a:xfrm>
            <a:off x="457200" y="1600204"/>
            <a:ext cx="8229600" cy="4525963"/>
          </a:xfrm>
        </p:spPr>
        <p:txBody>
          <a:bodyPr>
            <a:normAutofit/>
          </a:bodyPr>
          <a:lstStyle/>
          <a:p>
            <a:pPr marL="0" lvl="0" indent="0" algn="r" rtl="1" fontAlgn="base">
              <a:spcBef>
                <a:spcPct val="0"/>
              </a:spcBef>
              <a:spcAft>
                <a:spcPts val="600"/>
              </a:spcAft>
              <a:buNone/>
            </a:pPr>
            <a:r>
              <a:rPr lang="ar-KW" sz="2800" b="1" dirty="0">
                <a:solidFill>
                  <a:schemeClr val="tx2"/>
                </a:solidFill>
                <a:latin typeface="Calibri" pitchFamily="34" charset="0"/>
              </a:rPr>
              <a:t>مناقشة </a:t>
            </a:r>
            <a:r>
              <a:rPr lang="ar-KW" sz="2800" b="1" dirty="0" smtClean="0">
                <a:solidFill>
                  <a:schemeClr val="tx2"/>
                </a:solidFill>
                <a:latin typeface="Calibri" pitchFamily="34" charset="0"/>
              </a:rPr>
              <a:t>الجوانب التالية المتعلقة باللائحة الجديدة: </a:t>
            </a:r>
            <a:endParaRPr lang="en-US" sz="2800" b="1" dirty="0">
              <a:solidFill>
                <a:schemeClr val="tx2"/>
              </a:solidFill>
              <a:latin typeface="Calibri" pitchFamily="34" charset="0"/>
            </a:endParaRPr>
          </a:p>
          <a:p>
            <a:pPr marL="0" lvl="0" indent="0" algn="r" rtl="1" fontAlgn="base">
              <a:spcBef>
                <a:spcPct val="0"/>
              </a:spcBef>
              <a:spcAft>
                <a:spcPts val="600"/>
              </a:spcAft>
              <a:buNone/>
            </a:pPr>
            <a:endParaRPr lang="ar-KW" sz="1200" dirty="0">
              <a:solidFill>
                <a:schemeClr val="tx2"/>
              </a:solidFill>
              <a:latin typeface="Calibri" pitchFamily="34" charset="0"/>
              <a:cs typeface="Times New Roman"/>
            </a:endParaRPr>
          </a:p>
          <a:p>
            <a:pPr lvl="0" algn="r" rtl="1" fontAlgn="base">
              <a:spcBef>
                <a:spcPct val="0"/>
              </a:spcBef>
              <a:spcAft>
                <a:spcPts val="600"/>
              </a:spcAft>
              <a:buFont typeface="+mj-lt"/>
              <a:buAutoNum type="arabicPeriod"/>
            </a:pPr>
            <a:r>
              <a:rPr lang="ar-KW" sz="2800" dirty="0" smtClean="0">
                <a:solidFill>
                  <a:schemeClr val="tx2"/>
                </a:solidFill>
                <a:latin typeface="Calibri" pitchFamily="34" charset="0"/>
              </a:rPr>
              <a:t>الكتاب المتعلق بموضوع الورشة.</a:t>
            </a:r>
          </a:p>
          <a:p>
            <a:pPr lvl="0" algn="r" rtl="1" fontAlgn="base">
              <a:spcBef>
                <a:spcPct val="0"/>
              </a:spcBef>
              <a:spcAft>
                <a:spcPts val="600"/>
              </a:spcAft>
              <a:buFont typeface="+mj-lt"/>
              <a:buAutoNum type="arabicPeriod"/>
            </a:pPr>
            <a:r>
              <a:rPr lang="ar-KW" sz="2800" dirty="0" smtClean="0">
                <a:solidFill>
                  <a:schemeClr val="tx2"/>
                </a:solidFill>
                <a:latin typeface="Calibri" pitchFamily="34" charset="0"/>
              </a:rPr>
              <a:t>التغييرات الجوهرية بشأن الإفصاح عن المصالح.</a:t>
            </a:r>
          </a:p>
          <a:p>
            <a:pPr lvl="0" algn="r" rtl="1" fontAlgn="base">
              <a:spcBef>
                <a:spcPct val="0"/>
              </a:spcBef>
              <a:spcAft>
                <a:spcPts val="600"/>
              </a:spcAft>
              <a:buFont typeface="+mj-lt"/>
              <a:buAutoNum type="arabicPeriod"/>
            </a:pPr>
            <a:r>
              <a:rPr lang="ar-KW" sz="2800" dirty="0" smtClean="0">
                <a:solidFill>
                  <a:schemeClr val="tx2"/>
                </a:solidFill>
                <a:latin typeface="Calibri" pitchFamily="34" charset="0"/>
              </a:rPr>
              <a:t>تفاصيل التغييرات الجوهرية.</a:t>
            </a:r>
          </a:p>
          <a:p>
            <a:pPr lvl="0" algn="r" rtl="1" fontAlgn="base">
              <a:spcBef>
                <a:spcPct val="0"/>
              </a:spcBef>
              <a:spcAft>
                <a:spcPts val="600"/>
              </a:spcAft>
              <a:buFont typeface="+mj-lt"/>
              <a:buAutoNum type="arabicPeriod"/>
            </a:pPr>
            <a:r>
              <a:rPr lang="ar-KW" sz="2800" dirty="0" smtClean="0">
                <a:solidFill>
                  <a:schemeClr val="tx2"/>
                </a:solidFill>
                <a:latin typeface="Calibri" pitchFamily="34" charset="0"/>
              </a:rPr>
              <a:t>التغييرات </a:t>
            </a:r>
            <a:r>
              <a:rPr lang="ar-KW" sz="2800" smtClean="0">
                <a:solidFill>
                  <a:schemeClr val="tx2"/>
                </a:solidFill>
                <a:latin typeface="Calibri" pitchFamily="34" charset="0"/>
              </a:rPr>
              <a:t>الأخرى.</a:t>
            </a:r>
            <a:endParaRPr lang="ar-KW" sz="2800" dirty="0" smtClean="0">
              <a:solidFill>
                <a:schemeClr val="tx2"/>
              </a:solidFill>
              <a:latin typeface="Calibri" pitchFamily="34" charset="0"/>
            </a:endParaRPr>
          </a:p>
        </p:txBody>
      </p:sp>
      <p:sp>
        <p:nvSpPr>
          <p:cNvPr id="4" name="Slide Number Placeholder 3"/>
          <p:cNvSpPr>
            <a:spLocks noGrp="1"/>
          </p:cNvSpPr>
          <p:nvPr>
            <p:ph type="sldNum" sz="quarter" idx="12"/>
          </p:nvPr>
        </p:nvSpPr>
        <p:spPr/>
        <p:txBody>
          <a:bodyPr/>
          <a:lstStyle/>
          <a:p>
            <a:fld id="{2E51A151-84BD-4E71-B744-C440629F458B}" type="slidenum">
              <a:rPr lang="en-US" smtClean="0"/>
              <a:pPr/>
              <a:t>3</a:t>
            </a:fld>
            <a:endParaRPr lang="en-US" dirty="0"/>
          </a:p>
        </p:txBody>
      </p:sp>
      <p:pic>
        <p:nvPicPr>
          <p:cNvPr id="9" name="Picture 8"/>
          <p:cNvPicPr>
            <a:picLocks noChangeAspect="1"/>
          </p:cNvPicPr>
          <p:nvPr/>
        </p:nvPicPr>
        <p:blipFill>
          <a:blip r:embed="rId3" cstate="print">
            <a:extLst>
              <a:ext uri="{28A0092B-C50C-407E-A947-70E740481C1C}">
                <a14:useLocalDpi xmlns:a14="http://schemas.microsoft.com/office/drawing/2010/main" xmlns="" val="0"/>
              </a:ext>
            </a:extLst>
          </a:blip>
          <a:stretch>
            <a:fillRect/>
          </a:stretch>
        </p:blipFill>
        <p:spPr>
          <a:xfrm>
            <a:off x="533400" y="381001"/>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xmlns=""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pic>
      <p:cxnSp>
        <p:nvCxnSpPr>
          <p:cNvPr id="10" name="Straight Connector 9"/>
          <p:cNvCxnSpPr/>
          <p:nvPr/>
        </p:nvCxnSpPr>
        <p:spPr>
          <a:xfrm>
            <a:off x="3563890"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xmlns="" val="275418422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6" y="274638"/>
            <a:ext cx="5876925" cy="1143000"/>
          </a:xfrm>
        </p:spPr>
        <p:txBody>
          <a:bodyPr>
            <a:normAutofit/>
          </a:bodyPr>
          <a:lstStyle/>
          <a:p>
            <a:pPr lvl="0" algn="r" rtl="1" fontAlgn="base">
              <a:spcAft>
                <a:spcPct val="0"/>
              </a:spcAft>
            </a:pPr>
            <a:r>
              <a:rPr lang="ar-KW" sz="3200" b="1" dirty="0" smtClean="0">
                <a:solidFill>
                  <a:schemeClr val="tx2"/>
                </a:solidFill>
                <a:latin typeface="Sakkal Majalla" pitchFamily="2" charset="-78"/>
                <a:cs typeface="Arial"/>
              </a:rPr>
              <a:t>1-الكتاب المتعلق بموضوع الورشة</a:t>
            </a:r>
            <a:endParaRPr lang="en-US" sz="3200" b="1" dirty="0">
              <a:solidFill>
                <a:schemeClr val="tx2"/>
              </a:solidFill>
              <a:latin typeface="Sakkal Majalla" pitchFamily="2" charset="-78"/>
              <a:cs typeface="Arial" charset="0"/>
            </a:endParaRPr>
          </a:p>
        </p:txBody>
      </p:sp>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rPr>
              <a:pPr/>
              <a:t>4</a:t>
            </a:fld>
            <a:endParaRPr lang="en-US" dirty="0">
              <a:solidFill>
                <a:prstClr val="black">
                  <a:tint val="75000"/>
                </a:prstClr>
              </a:solidFill>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xmlns="" val="0"/>
              </a:ext>
            </a:extLst>
          </a:blip>
          <a:stretch>
            <a:fillRect/>
          </a:stretch>
        </p:blipFill>
        <p:spPr>
          <a:xfrm>
            <a:off x="533400" y="381001"/>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xmlns=""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pic>
      <p:cxnSp>
        <p:nvCxnSpPr>
          <p:cNvPr id="10" name="Straight Connector 9"/>
          <p:cNvCxnSpPr/>
          <p:nvPr/>
        </p:nvCxnSpPr>
        <p:spPr>
          <a:xfrm>
            <a:off x="3563890"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graphicFrame>
        <p:nvGraphicFramePr>
          <p:cNvPr id="12" name="Table 11"/>
          <p:cNvGraphicFramePr>
            <a:graphicFrameLocks noGrp="1"/>
          </p:cNvGraphicFramePr>
          <p:nvPr>
            <p:extLst>
              <p:ext uri="{D42A27DB-BD31-4B8C-83A1-F6EECF244321}">
                <p14:modId xmlns:p14="http://schemas.microsoft.com/office/powerpoint/2010/main" xmlns="" val="904876965"/>
              </p:ext>
            </p:extLst>
          </p:nvPr>
        </p:nvGraphicFramePr>
        <p:xfrm>
          <a:off x="683568" y="2276872"/>
          <a:ext cx="7638995" cy="2304256"/>
        </p:xfrm>
        <a:graphic>
          <a:graphicData uri="http://schemas.openxmlformats.org/drawingml/2006/table">
            <a:tbl>
              <a:tblPr firstRow="1" bandRow="1">
                <a:tableStyleId>{5C22544A-7EE6-4342-B048-85BDC9FD1C3A}</a:tableStyleId>
              </a:tblPr>
              <a:tblGrid>
                <a:gridCol w="2736304"/>
                <a:gridCol w="3256356"/>
                <a:gridCol w="1646335"/>
              </a:tblGrid>
              <a:tr h="445141">
                <a:tc>
                  <a:txBody>
                    <a:bodyPr/>
                    <a:lstStyle/>
                    <a:p>
                      <a:pPr algn="ctr" rtl="1"/>
                      <a:r>
                        <a:rPr lang="ar-KW" sz="1800" b="1" dirty="0" smtClean="0">
                          <a:cs typeface="+mn-cs"/>
                        </a:rPr>
                        <a:t>الفصول المتعلقة بمواضيع الورشة</a:t>
                      </a:r>
                      <a:endParaRPr lang="en-US" sz="1800" b="1" dirty="0">
                        <a:cs typeface="+mn-cs"/>
                      </a:endParaRPr>
                    </a:p>
                  </a:txBody>
                  <a:tcPr anchor="ctr">
                    <a:lnR w="12700" cap="flat" cmpd="sng" algn="ctr">
                      <a:solidFill>
                        <a:srgbClr val="B99933"/>
                      </a:solidFill>
                      <a:prstDash val="sysDash"/>
                      <a:round/>
                      <a:headEnd type="none" w="med" len="med"/>
                      <a:tailEnd type="none" w="med" len="med"/>
                    </a:lnR>
                    <a:lnT w="12700" cap="flat" cmpd="sng" algn="ctr">
                      <a:solidFill>
                        <a:srgbClr val="B99933"/>
                      </a:solidFill>
                      <a:prstDash val="sysDash"/>
                      <a:round/>
                      <a:headEnd type="none" w="med" len="med"/>
                      <a:tailEnd type="none" w="med" len="med"/>
                    </a:lnT>
                    <a:lnB w="12700" cap="flat" cmpd="sng" algn="ctr">
                      <a:solidFill>
                        <a:srgbClr val="B99933"/>
                      </a:solidFill>
                      <a:prstDash val="sysDash"/>
                      <a:round/>
                      <a:headEnd type="none" w="med" len="med"/>
                      <a:tailEnd type="none" w="med" len="med"/>
                    </a:lnB>
                    <a:solidFill>
                      <a:schemeClr val="tx2">
                        <a:lumMod val="50000"/>
                        <a:alpha val="70000"/>
                      </a:schemeClr>
                    </a:solidFill>
                  </a:tcPr>
                </a:tc>
                <a:tc>
                  <a:txBody>
                    <a:bodyPr/>
                    <a:lstStyle/>
                    <a:p>
                      <a:pPr algn="ctr" rtl="1"/>
                      <a:r>
                        <a:rPr lang="ar-KW" sz="1800" b="1" dirty="0" smtClean="0">
                          <a:cs typeface="+mn-cs"/>
                        </a:rPr>
                        <a:t>وصف </a:t>
                      </a:r>
                      <a:endParaRPr lang="en-US" sz="1800" b="1" dirty="0">
                        <a:cs typeface="+mn-cs"/>
                      </a:endParaRPr>
                    </a:p>
                  </a:txBody>
                  <a:tcPr anchor="ctr">
                    <a:lnL w="12700" cap="flat" cmpd="sng" algn="ctr">
                      <a:solidFill>
                        <a:srgbClr val="B99933"/>
                      </a:solidFill>
                      <a:prstDash val="sysDash"/>
                      <a:round/>
                      <a:headEnd type="none" w="med" len="med"/>
                      <a:tailEnd type="none" w="med" len="med"/>
                    </a:lnL>
                    <a:lnR w="12700" cap="flat" cmpd="sng" algn="ctr">
                      <a:solidFill>
                        <a:srgbClr val="B99933"/>
                      </a:solidFill>
                      <a:prstDash val="sysDash"/>
                      <a:round/>
                      <a:headEnd type="none" w="med" len="med"/>
                      <a:tailEnd type="none" w="med" len="med"/>
                    </a:lnR>
                    <a:lnT w="12700" cap="flat" cmpd="sng" algn="ctr">
                      <a:solidFill>
                        <a:srgbClr val="B99933"/>
                      </a:solidFill>
                      <a:prstDash val="sysDash"/>
                      <a:round/>
                      <a:headEnd type="none" w="med" len="med"/>
                      <a:tailEnd type="none" w="med" len="med"/>
                    </a:lnT>
                    <a:lnB w="12700" cap="flat" cmpd="sng" algn="ctr">
                      <a:solidFill>
                        <a:srgbClr val="B99933"/>
                      </a:solidFill>
                      <a:prstDash val="sysDash"/>
                      <a:round/>
                      <a:headEnd type="none" w="med" len="med"/>
                      <a:tailEnd type="none" w="med" len="med"/>
                    </a:lnB>
                    <a:solidFill>
                      <a:schemeClr val="tx2">
                        <a:lumMod val="50000"/>
                        <a:alpha val="70000"/>
                      </a:schemeClr>
                    </a:solidFill>
                  </a:tcPr>
                </a:tc>
                <a:tc>
                  <a:txBody>
                    <a:bodyPr/>
                    <a:lstStyle/>
                    <a:p>
                      <a:pPr algn="ctr" rtl="1"/>
                      <a:r>
                        <a:rPr lang="ar-KW" sz="1800" b="1" dirty="0" smtClean="0">
                          <a:cs typeface="+mn-cs"/>
                        </a:rPr>
                        <a:t>المصدر</a:t>
                      </a:r>
                      <a:endParaRPr lang="en-US" sz="1800" b="1" dirty="0">
                        <a:cs typeface="+mn-cs"/>
                      </a:endParaRPr>
                    </a:p>
                  </a:txBody>
                  <a:tcPr anchor="ctr">
                    <a:lnL w="12700" cap="flat" cmpd="sng" algn="ctr">
                      <a:solidFill>
                        <a:srgbClr val="B99933"/>
                      </a:solidFill>
                      <a:prstDash val="sysDash"/>
                      <a:round/>
                      <a:headEnd type="none" w="med" len="med"/>
                      <a:tailEnd type="none" w="med" len="med"/>
                    </a:lnL>
                    <a:lnR w="12700" cap="flat" cmpd="sng" algn="ctr">
                      <a:solidFill>
                        <a:srgbClr val="B99933"/>
                      </a:solidFill>
                      <a:prstDash val="sysDash"/>
                      <a:round/>
                      <a:headEnd type="none" w="med" len="med"/>
                      <a:tailEnd type="none" w="med" len="med"/>
                    </a:lnR>
                    <a:lnT w="12700" cap="flat" cmpd="sng" algn="ctr">
                      <a:solidFill>
                        <a:srgbClr val="B99933"/>
                      </a:solidFill>
                      <a:prstDash val="sysDash"/>
                      <a:round/>
                      <a:headEnd type="none" w="med" len="med"/>
                      <a:tailEnd type="none" w="med" len="med"/>
                    </a:lnT>
                    <a:lnB w="12700" cap="flat" cmpd="sng" algn="ctr">
                      <a:solidFill>
                        <a:srgbClr val="B99933"/>
                      </a:solidFill>
                      <a:prstDash val="sysDash"/>
                      <a:round/>
                      <a:headEnd type="none" w="med" len="med"/>
                      <a:tailEnd type="none" w="med" len="med"/>
                    </a:lnB>
                    <a:solidFill>
                      <a:schemeClr val="tx2">
                        <a:lumMod val="50000"/>
                        <a:alpha val="70000"/>
                      </a:schemeClr>
                    </a:solidFill>
                  </a:tcPr>
                </a:tc>
              </a:tr>
              <a:tr h="1859115">
                <a:tc>
                  <a:txBody>
                    <a:bodyPr/>
                    <a:lstStyle/>
                    <a:p>
                      <a:pPr algn="ctr" rtl="1"/>
                      <a:r>
                        <a:rPr lang="ar-KW" sz="1600" b="1" kern="1200" dirty="0" smtClean="0">
                          <a:solidFill>
                            <a:schemeClr val="tx1"/>
                          </a:solidFill>
                          <a:latin typeface="+mn-lt"/>
                          <a:ea typeface="+mn-ea"/>
                          <a:cs typeface="+mn-cs"/>
                        </a:rPr>
                        <a:t>الفصل</a:t>
                      </a:r>
                      <a:r>
                        <a:rPr lang="ar-KW" sz="1600" b="1" kern="1200" baseline="0" dirty="0" smtClean="0">
                          <a:solidFill>
                            <a:schemeClr val="tx1"/>
                          </a:solidFill>
                          <a:latin typeface="+mn-lt"/>
                          <a:ea typeface="+mn-ea"/>
                          <a:cs typeface="+mn-cs"/>
                        </a:rPr>
                        <a:t> الأول</a:t>
                      </a:r>
                      <a:endParaRPr lang="en-US" sz="1600" b="1" kern="1200" dirty="0" smtClean="0">
                        <a:solidFill>
                          <a:schemeClr val="tx1"/>
                        </a:solidFill>
                        <a:latin typeface="+mn-lt"/>
                        <a:ea typeface="+mn-ea"/>
                        <a:cs typeface="+mn-cs"/>
                      </a:endParaRPr>
                    </a:p>
                    <a:p>
                      <a:pPr algn="ctr" rtl="1"/>
                      <a:r>
                        <a:rPr lang="ar-KW" sz="1600" b="1" kern="1200" dirty="0" smtClean="0">
                          <a:solidFill>
                            <a:schemeClr val="tx1"/>
                          </a:solidFill>
                          <a:latin typeface="+mn-lt"/>
                          <a:ea typeface="+mn-ea"/>
                          <a:cs typeface="+mn-cs"/>
                        </a:rPr>
                        <a:t>الفصل الثاني</a:t>
                      </a:r>
                      <a:endParaRPr lang="en-US" sz="1600" b="1" kern="1200" dirty="0">
                        <a:solidFill>
                          <a:schemeClr val="tx1"/>
                        </a:solidFill>
                        <a:latin typeface="+mn-lt"/>
                        <a:ea typeface="+mn-ea"/>
                        <a:cs typeface="+mn-cs"/>
                      </a:endParaRPr>
                    </a:p>
                  </a:txBody>
                  <a:tcPr anchor="ctr">
                    <a:lnL w="12700" cap="flat" cmpd="sng" algn="ctr">
                      <a:solidFill>
                        <a:srgbClr val="B99933"/>
                      </a:solidFill>
                      <a:prstDash val="sysDash"/>
                      <a:round/>
                      <a:headEnd type="none" w="med" len="med"/>
                      <a:tailEnd type="none" w="med" len="med"/>
                    </a:lnL>
                    <a:lnR w="12700" cap="flat" cmpd="sng" algn="ctr">
                      <a:solidFill>
                        <a:srgbClr val="B99933"/>
                      </a:solidFill>
                      <a:prstDash val="sysDash"/>
                      <a:round/>
                      <a:headEnd type="none" w="med" len="med"/>
                      <a:tailEnd type="none" w="med" len="med"/>
                    </a:lnR>
                    <a:lnT w="12700" cap="flat" cmpd="sng" algn="ctr">
                      <a:solidFill>
                        <a:srgbClr val="B99933"/>
                      </a:solidFill>
                      <a:prstDash val="sysDash"/>
                      <a:round/>
                      <a:headEnd type="none" w="med" len="med"/>
                      <a:tailEnd type="none" w="med" len="med"/>
                    </a:lnT>
                    <a:lnB w="12700" cap="flat" cmpd="sng" algn="ctr">
                      <a:solidFill>
                        <a:srgbClr val="B99933"/>
                      </a:solidFill>
                      <a:prstDash val="sysDash"/>
                      <a:round/>
                      <a:headEnd type="none" w="med" len="med"/>
                      <a:tailEnd type="none" w="med" len="med"/>
                    </a:lnB>
                    <a:solidFill>
                      <a:schemeClr val="bg1"/>
                    </a:solidFill>
                  </a:tcPr>
                </a:tc>
                <a:tc>
                  <a:txBody>
                    <a:bodyPr/>
                    <a:lstStyle/>
                    <a:p>
                      <a:pPr algn="just" rtl="1"/>
                      <a:r>
                        <a:rPr lang="ar-KW" sz="1600" b="1" kern="1200" dirty="0" smtClean="0">
                          <a:solidFill>
                            <a:schemeClr val="tx1"/>
                          </a:solidFill>
                          <a:latin typeface="+mn-lt"/>
                          <a:ea typeface="+mn-ea"/>
                          <a:cs typeface="+mn-cs"/>
                        </a:rPr>
                        <a:t>يتضمن الكتاب العاشر الأحكام المنظمة للإفصاح والشفافية ويشمل ذلك شرحاً لنطاق التطبيق والأحكام العامة المتعلقة بالكتاب، وتنظيم الإفصاح عن المصالح، بالإضافة إلى تنظيم التعامل في الأوراق المالية للأشخاص المطلعين، كما يغطي الكتاب كل ما يتعلق بالإفصاح عن المعلومات الجوهرية.</a:t>
                      </a:r>
                    </a:p>
                  </a:txBody>
                  <a:tcPr anchor="ctr">
                    <a:lnL w="12700" cap="flat" cmpd="sng" algn="ctr">
                      <a:solidFill>
                        <a:srgbClr val="B99933"/>
                      </a:solidFill>
                      <a:prstDash val="sysDash"/>
                      <a:round/>
                      <a:headEnd type="none" w="med" len="med"/>
                      <a:tailEnd type="none" w="med" len="med"/>
                    </a:lnL>
                    <a:lnR w="12700" cap="flat" cmpd="sng" algn="ctr">
                      <a:solidFill>
                        <a:srgbClr val="B99933"/>
                      </a:solidFill>
                      <a:prstDash val="sysDash"/>
                      <a:round/>
                      <a:headEnd type="none" w="med" len="med"/>
                      <a:tailEnd type="none" w="med" len="med"/>
                    </a:lnR>
                    <a:lnT w="12700" cap="flat" cmpd="sng" algn="ctr">
                      <a:solidFill>
                        <a:srgbClr val="B99933"/>
                      </a:solidFill>
                      <a:prstDash val="sysDash"/>
                      <a:round/>
                      <a:headEnd type="none" w="med" len="med"/>
                      <a:tailEnd type="none" w="med" len="med"/>
                    </a:lnT>
                    <a:lnB w="12700" cap="flat" cmpd="sng" algn="ctr">
                      <a:solidFill>
                        <a:srgbClr val="B99933"/>
                      </a:solidFill>
                      <a:prstDash val="sysDash"/>
                      <a:round/>
                      <a:headEnd type="none" w="med" len="med"/>
                      <a:tailEnd type="none" w="med" len="med"/>
                    </a:lnB>
                    <a:solidFill>
                      <a:schemeClr val="bg1"/>
                    </a:solidFill>
                  </a:tcPr>
                </a:tc>
                <a:tc>
                  <a:txBody>
                    <a:bodyPr/>
                    <a:lstStyle/>
                    <a:p>
                      <a:pPr marL="0" marR="0" indent="0" algn="ctr" defTabSz="914400" rtl="1" eaLnBrk="1" fontAlgn="auto" latinLnBrk="0" hangingPunct="1">
                        <a:lnSpc>
                          <a:spcPct val="100000"/>
                        </a:lnSpc>
                        <a:spcBef>
                          <a:spcPts val="0"/>
                        </a:spcBef>
                        <a:spcAft>
                          <a:spcPts val="0"/>
                        </a:spcAft>
                        <a:buClrTx/>
                        <a:buSzTx/>
                        <a:buFontTx/>
                        <a:buNone/>
                        <a:tabLst/>
                        <a:defRPr/>
                      </a:pPr>
                      <a:r>
                        <a:rPr lang="ar-KW" sz="1600" b="1" kern="1200" dirty="0" smtClean="0">
                          <a:solidFill>
                            <a:schemeClr val="tx1"/>
                          </a:solidFill>
                          <a:latin typeface="+mn-lt"/>
                          <a:ea typeface="+mn-ea"/>
                          <a:cs typeface="+mn-cs"/>
                        </a:rPr>
                        <a:t>الكتاب العاشر</a:t>
                      </a:r>
                    </a:p>
                    <a:p>
                      <a:pPr marL="0" marR="0" indent="0" algn="ctr" defTabSz="914400" rtl="1" eaLnBrk="1" fontAlgn="auto" latinLnBrk="0" hangingPunct="1">
                        <a:lnSpc>
                          <a:spcPct val="100000"/>
                        </a:lnSpc>
                        <a:spcBef>
                          <a:spcPts val="0"/>
                        </a:spcBef>
                        <a:spcAft>
                          <a:spcPts val="0"/>
                        </a:spcAft>
                        <a:buClrTx/>
                        <a:buSzTx/>
                        <a:buFontTx/>
                        <a:buNone/>
                        <a:tabLst/>
                        <a:defRPr/>
                      </a:pPr>
                      <a:r>
                        <a:rPr lang="ar-KW" sz="1600" b="1" kern="1200" dirty="0" smtClean="0">
                          <a:solidFill>
                            <a:schemeClr val="tx1"/>
                          </a:solidFill>
                          <a:latin typeface="+mn-lt"/>
                          <a:ea typeface="+mn-ea"/>
                          <a:cs typeface="+mn-cs"/>
                        </a:rPr>
                        <a:t>(الإفصاح والشفافية)</a:t>
                      </a:r>
                      <a:endParaRPr lang="en-US" sz="1600" b="1" kern="1200" dirty="0" smtClean="0">
                        <a:solidFill>
                          <a:schemeClr val="tx1"/>
                        </a:solidFill>
                        <a:latin typeface="+mn-lt"/>
                        <a:ea typeface="+mn-ea"/>
                        <a:cs typeface="+mn-cs"/>
                      </a:endParaRPr>
                    </a:p>
                  </a:txBody>
                  <a:tcPr anchor="ctr">
                    <a:lnL w="12700" cap="flat" cmpd="sng" algn="ctr">
                      <a:solidFill>
                        <a:srgbClr val="B99933"/>
                      </a:solidFill>
                      <a:prstDash val="sysDash"/>
                      <a:round/>
                      <a:headEnd type="none" w="med" len="med"/>
                      <a:tailEnd type="none" w="med" len="med"/>
                    </a:lnL>
                    <a:lnR w="12700" cap="flat" cmpd="sng" algn="ctr">
                      <a:solidFill>
                        <a:srgbClr val="B99933"/>
                      </a:solidFill>
                      <a:prstDash val="sysDash"/>
                      <a:round/>
                      <a:headEnd type="none" w="med" len="med"/>
                      <a:tailEnd type="none" w="med" len="med"/>
                    </a:lnR>
                    <a:lnT w="12700" cap="flat" cmpd="sng" algn="ctr">
                      <a:solidFill>
                        <a:srgbClr val="B99933"/>
                      </a:solidFill>
                      <a:prstDash val="sysDash"/>
                      <a:round/>
                      <a:headEnd type="none" w="med" len="med"/>
                      <a:tailEnd type="none" w="med" len="med"/>
                    </a:lnT>
                    <a:lnB w="12700" cap="flat" cmpd="sng" algn="ctr">
                      <a:solidFill>
                        <a:srgbClr val="B99933"/>
                      </a:solidFill>
                      <a:prstDash val="sysDash"/>
                      <a:round/>
                      <a:headEnd type="none" w="med" len="med"/>
                      <a:tailEnd type="none" w="med" len="med"/>
                    </a:lnB>
                    <a:solidFill>
                      <a:schemeClr val="bg1"/>
                    </a:solidFill>
                  </a:tcPr>
                </a:tc>
              </a:tr>
            </a:tbl>
          </a:graphicData>
        </a:graphic>
      </p:graphicFrame>
    </p:spTree>
    <p:extLst>
      <p:ext uri="{BB962C8B-B14F-4D97-AF65-F5344CB8AC3E}">
        <p14:creationId xmlns:p14="http://schemas.microsoft.com/office/powerpoint/2010/main" xmlns="" val="235040456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6" y="274638"/>
            <a:ext cx="5876925" cy="1143000"/>
          </a:xfrm>
        </p:spPr>
        <p:txBody>
          <a:bodyPr>
            <a:normAutofit/>
          </a:bodyPr>
          <a:lstStyle/>
          <a:p>
            <a:pPr lvl="0" algn="r" rtl="1" fontAlgn="base">
              <a:spcAft>
                <a:spcPct val="0"/>
              </a:spcAft>
            </a:pPr>
            <a:r>
              <a:rPr lang="ar-KW" sz="3600" b="1" dirty="0" smtClean="0">
                <a:solidFill>
                  <a:schemeClr val="tx2"/>
                </a:solidFill>
                <a:latin typeface="Sakkal Majalla" pitchFamily="2" charset="-78"/>
                <a:cs typeface="Arial"/>
              </a:rPr>
              <a:t>2-التغييرات الجوهرية</a:t>
            </a:r>
            <a:endParaRPr lang="en-US" sz="3600" b="1" dirty="0">
              <a:solidFill>
                <a:schemeClr val="tx2"/>
              </a:solidFill>
              <a:latin typeface="Sakkal Majalla" pitchFamily="2" charset="-78"/>
              <a:cs typeface="Arial" charset="0"/>
            </a:endParaRPr>
          </a:p>
        </p:txBody>
      </p:sp>
      <p:sp>
        <p:nvSpPr>
          <p:cNvPr id="4" name="Slide Number Placeholder 3"/>
          <p:cNvSpPr>
            <a:spLocks noGrp="1"/>
          </p:cNvSpPr>
          <p:nvPr>
            <p:ph type="sldNum" sz="quarter" idx="12"/>
          </p:nvPr>
        </p:nvSpPr>
        <p:spPr/>
        <p:txBody>
          <a:bodyPr/>
          <a:lstStyle/>
          <a:p>
            <a:fld id="{2E51A151-84BD-4E71-B744-C440629F458B}" type="slidenum">
              <a:rPr lang="en-US" smtClean="0">
                <a:solidFill>
                  <a:prstClr val="black">
                    <a:tint val="75000"/>
                  </a:prstClr>
                </a:solidFill>
              </a:rPr>
              <a:pPr/>
              <a:t>5</a:t>
            </a:fld>
            <a:endParaRPr lang="en-US" dirty="0">
              <a:solidFill>
                <a:prstClr val="black">
                  <a:tint val="75000"/>
                </a:prstClr>
              </a:solidFill>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xmlns="" val="0"/>
              </a:ext>
            </a:extLst>
          </a:blip>
          <a:stretch>
            <a:fillRect/>
          </a:stretch>
        </p:blipFill>
        <p:spPr>
          <a:xfrm>
            <a:off x="533400" y="381001"/>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xmlns=""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pic>
      <p:cxnSp>
        <p:nvCxnSpPr>
          <p:cNvPr id="10" name="Straight Connector 9"/>
          <p:cNvCxnSpPr/>
          <p:nvPr/>
        </p:nvCxnSpPr>
        <p:spPr>
          <a:xfrm>
            <a:off x="3563890"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graphicFrame>
        <p:nvGraphicFramePr>
          <p:cNvPr id="8" name="Table 7"/>
          <p:cNvGraphicFramePr>
            <a:graphicFrameLocks noGrp="1"/>
          </p:cNvGraphicFramePr>
          <p:nvPr>
            <p:extLst>
              <p:ext uri="{D42A27DB-BD31-4B8C-83A1-F6EECF244321}">
                <p14:modId xmlns:p14="http://schemas.microsoft.com/office/powerpoint/2010/main" xmlns="" val="3624343440"/>
              </p:ext>
            </p:extLst>
          </p:nvPr>
        </p:nvGraphicFramePr>
        <p:xfrm>
          <a:off x="683568" y="1988844"/>
          <a:ext cx="8003232" cy="3834549"/>
        </p:xfrm>
        <a:graphic>
          <a:graphicData uri="http://schemas.openxmlformats.org/drawingml/2006/table">
            <a:tbl>
              <a:tblPr firstRow="1" bandRow="1">
                <a:tableStyleId>{5C22544A-7EE6-4342-B048-85BDC9FD1C3A}</a:tableStyleId>
              </a:tblPr>
              <a:tblGrid>
                <a:gridCol w="2952328"/>
                <a:gridCol w="5050904"/>
              </a:tblGrid>
              <a:tr h="371327">
                <a:tc>
                  <a:txBody>
                    <a:bodyPr/>
                    <a:lstStyle/>
                    <a:p>
                      <a:pPr marL="0" algn="ctr" defTabSz="914400" rtl="1" eaLnBrk="1" latinLnBrk="0" hangingPunct="1"/>
                      <a:r>
                        <a:rPr lang="ar-KW" sz="2000" b="1" kern="1200" dirty="0" smtClean="0">
                          <a:solidFill>
                            <a:schemeClr val="bg1"/>
                          </a:solidFill>
                          <a:latin typeface="+mn-lt"/>
                          <a:ea typeface="+mn-ea"/>
                          <a:cs typeface="+mn-cs"/>
                        </a:rPr>
                        <a:t>الأثر المترتب</a:t>
                      </a:r>
                      <a:endParaRPr lang="en-US" sz="2000" b="1" kern="1200" dirty="0">
                        <a:solidFill>
                          <a:schemeClr val="bg1"/>
                        </a:solidFill>
                        <a:latin typeface="+mn-lt"/>
                        <a:ea typeface="+mn-ea"/>
                        <a:cs typeface="+mn-cs"/>
                      </a:endParaRPr>
                    </a:p>
                  </a:txBody>
                  <a:tcPr marL="99060" marR="99060">
                    <a:lnR w="12700" cap="flat" cmpd="sng" algn="ctr">
                      <a:solidFill>
                        <a:srgbClr val="B99933"/>
                      </a:solidFill>
                      <a:prstDash val="sysDash"/>
                      <a:round/>
                      <a:headEnd type="none" w="med" len="med"/>
                      <a:tailEnd type="none" w="med" len="med"/>
                    </a:lnR>
                    <a:lnT w="12700" cap="flat" cmpd="sng" algn="ctr">
                      <a:solidFill>
                        <a:srgbClr val="B99933"/>
                      </a:solidFill>
                      <a:prstDash val="sysDash"/>
                      <a:round/>
                      <a:headEnd type="none" w="med" len="med"/>
                      <a:tailEnd type="none" w="med" len="med"/>
                    </a:lnT>
                    <a:lnB w="12700" cap="flat" cmpd="sng" algn="ctr">
                      <a:solidFill>
                        <a:srgbClr val="B99933"/>
                      </a:solidFill>
                      <a:prstDash val="sysDash"/>
                      <a:round/>
                      <a:headEnd type="none" w="med" len="med"/>
                      <a:tailEnd type="none" w="med" len="med"/>
                    </a:lnB>
                    <a:solidFill>
                      <a:schemeClr val="tx2">
                        <a:lumMod val="50000"/>
                        <a:alpha val="70000"/>
                      </a:schemeClr>
                    </a:solidFill>
                  </a:tcPr>
                </a:tc>
                <a:tc>
                  <a:txBody>
                    <a:bodyPr/>
                    <a:lstStyle/>
                    <a:p>
                      <a:pPr algn="ctr" rtl="1"/>
                      <a:r>
                        <a:rPr lang="ar-KW" sz="2000" b="1" dirty="0" smtClean="0">
                          <a:solidFill>
                            <a:schemeClr val="bg1"/>
                          </a:solidFill>
                          <a:cs typeface="+mn-cs"/>
                        </a:rPr>
                        <a:t>التغيير الجوهري</a:t>
                      </a:r>
                      <a:endParaRPr lang="en-US" sz="2000" b="1" dirty="0">
                        <a:solidFill>
                          <a:schemeClr val="bg1"/>
                        </a:solidFill>
                        <a:cs typeface="+mn-cs"/>
                      </a:endParaRPr>
                    </a:p>
                  </a:txBody>
                  <a:tcPr marL="99060" marR="99060">
                    <a:lnL w="12700" cap="flat" cmpd="sng" algn="ctr">
                      <a:solidFill>
                        <a:srgbClr val="B99933"/>
                      </a:solidFill>
                      <a:prstDash val="sysDash"/>
                      <a:round/>
                      <a:headEnd type="none" w="med" len="med"/>
                      <a:tailEnd type="none" w="med" len="med"/>
                    </a:lnL>
                    <a:lnT w="12700" cap="flat" cmpd="sng" algn="ctr">
                      <a:solidFill>
                        <a:srgbClr val="B99933"/>
                      </a:solidFill>
                      <a:prstDash val="sysDash"/>
                      <a:round/>
                      <a:headEnd type="none" w="med" len="med"/>
                      <a:tailEnd type="none" w="med" len="med"/>
                    </a:lnT>
                    <a:lnB w="12700" cap="flat" cmpd="sng" algn="ctr">
                      <a:solidFill>
                        <a:srgbClr val="B99933"/>
                      </a:solidFill>
                      <a:prstDash val="sysDash"/>
                      <a:round/>
                      <a:headEnd type="none" w="med" len="med"/>
                      <a:tailEnd type="none" w="med" len="med"/>
                    </a:lnB>
                    <a:solidFill>
                      <a:schemeClr val="tx2">
                        <a:lumMod val="50000"/>
                        <a:alpha val="70000"/>
                      </a:schemeClr>
                    </a:solidFill>
                  </a:tcPr>
                </a:tc>
              </a:tr>
              <a:tr h="314910">
                <a:tc>
                  <a:txBody>
                    <a:bodyPr/>
                    <a:lstStyle/>
                    <a:p>
                      <a:pPr marL="0" marR="0" lvl="0" indent="0" algn="ctr" defTabSz="914400" rtl="1" eaLnBrk="1" fontAlgn="auto" latinLnBrk="0" hangingPunct="1">
                        <a:lnSpc>
                          <a:spcPct val="100000"/>
                        </a:lnSpc>
                        <a:spcBef>
                          <a:spcPts val="0"/>
                        </a:spcBef>
                        <a:spcAft>
                          <a:spcPts val="0"/>
                        </a:spcAft>
                        <a:buClrTx/>
                        <a:buSzTx/>
                        <a:buFontTx/>
                        <a:buNone/>
                        <a:tabLst/>
                        <a:defRPr/>
                      </a:pPr>
                      <a:r>
                        <a:rPr kumimoji="0" lang="ar-KW" sz="1600" b="1" i="0" u="none" strike="noStrike" kern="1200" cap="none" spc="0" normalizeH="0" baseline="0" noProof="0" dirty="0" smtClean="0">
                          <a:ln>
                            <a:noFill/>
                          </a:ln>
                          <a:solidFill>
                            <a:prstClr val="black"/>
                          </a:solidFill>
                          <a:effectLst/>
                          <a:uLnTx/>
                          <a:uFillTx/>
                          <a:latin typeface="+mn-lt"/>
                          <a:ea typeface="+mn-ea"/>
                          <a:cs typeface="+mn-cs"/>
                        </a:rPr>
                        <a:t>الالتزام بأحكام الفصل الأول، مادة 1-4-4</a:t>
                      </a:r>
                      <a:endParaRPr kumimoji="0" lang="en-US" sz="1600" b="1" i="0" u="none" strike="noStrike" kern="1200" cap="none" spc="0" normalizeH="0" baseline="0" noProof="0" dirty="0" smtClean="0">
                        <a:ln>
                          <a:noFill/>
                        </a:ln>
                        <a:solidFill>
                          <a:prstClr val="black"/>
                        </a:solidFill>
                        <a:effectLst/>
                        <a:uLnTx/>
                        <a:uFillTx/>
                        <a:latin typeface="+mn-lt"/>
                        <a:ea typeface="+mn-ea"/>
                        <a:cs typeface="+mn-cs"/>
                      </a:endParaRPr>
                    </a:p>
                  </a:txBody>
                  <a:tcPr marL="99060" marR="99060">
                    <a:lnR w="12700" cap="flat" cmpd="sng" algn="ctr">
                      <a:solidFill>
                        <a:srgbClr val="B99933"/>
                      </a:solidFill>
                      <a:prstDash val="sysDash"/>
                      <a:round/>
                      <a:headEnd type="none" w="med" len="med"/>
                      <a:tailEnd type="none" w="med" len="med"/>
                    </a:lnR>
                    <a:lnT w="12700" cap="flat" cmpd="sng" algn="ctr">
                      <a:solidFill>
                        <a:srgbClr val="B99933"/>
                      </a:solidFill>
                      <a:prstDash val="sysDash"/>
                      <a:round/>
                      <a:headEnd type="none" w="med" len="med"/>
                      <a:tailEnd type="none" w="med" len="med"/>
                    </a:lnT>
                    <a:lnB w="12700" cap="flat" cmpd="sng" algn="ctr">
                      <a:solidFill>
                        <a:srgbClr val="B99933"/>
                      </a:solidFill>
                      <a:prstDash val="sysDash"/>
                      <a:round/>
                      <a:headEnd type="none" w="med" len="med"/>
                      <a:tailEnd type="none" w="med" len="med"/>
                    </a:lnB>
                    <a:noFill/>
                  </a:tcPr>
                </a:tc>
                <a:tc>
                  <a:txBody>
                    <a:bodyPr/>
                    <a:lstStyle/>
                    <a:p>
                      <a:pPr marL="0" marR="0" lvl="0" indent="0" algn="just" defTabSz="914400" rtl="1" eaLnBrk="1" fontAlgn="auto" latinLnBrk="0" hangingPunct="1">
                        <a:lnSpc>
                          <a:spcPct val="100000"/>
                        </a:lnSpc>
                        <a:spcBef>
                          <a:spcPts val="0"/>
                        </a:spcBef>
                        <a:spcAft>
                          <a:spcPts val="0"/>
                        </a:spcAft>
                        <a:buClrTx/>
                        <a:buSzTx/>
                        <a:buFontTx/>
                        <a:buNone/>
                        <a:tabLst/>
                        <a:defRPr/>
                      </a:pPr>
                      <a:r>
                        <a:rPr kumimoji="0" lang="ar-KW" sz="1600" b="1" i="0" u="none" strike="noStrike" kern="1200" cap="none" spc="0" normalizeH="0" baseline="0" noProof="0" dirty="0" smtClean="0">
                          <a:ln>
                            <a:noFill/>
                          </a:ln>
                          <a:solidFill>
                            <a:prstClr val="black"/>
                          </a:solidFill>
                          <a:effectLst/>
                          <a:uLnTx/>
                          <a:uFillTx/>
                          <a:latin typeface="+mn-lt"/>
                          <a:ea typeface="+mn-ea"/>
                          <a:cs typeface="+mn-cs"/>
                        </a:rPr>
                        <a:t>استحداث التزامات على البورصة بشأن الإفصاح عن المصالح</a:t>
                      </a:r>
                      <a:endParaRPr kumimoji="0" lang="en-US" sz="1600" b="1" i="0" u="none" strike="noStrike" kern="1200" cap="none" spc="0" normalizeH="0" baseline="0" noProof="0" dirty="0" smtClean="0">
                        <a:ln>
                          <a:noFill/>
                        </a:ln>
                        <a:solidFill>
                          <a:prstClr val="black"/>
                        </a:solidFill>
                        <a:effectLst/>
                        <a:uLnTx/>
                        <a:uFillTx/>
                        <a:latin typeface="+mn-lt"/>
                        <a:ea typeface="+mn-ea"/>
                        <a:cs typeface="+mn-cs"/>
                      </a:endParaRPr>
                    </a:p>
                  </a:txBody>
                  <a:tcPr marL="99060" marR="99060">
                    <a:lnL w="12700" cap="flat" cmpd="sng" algn="ctr">
                      <a:solidFill>
                        <a:srgbClr val="B99933"/>
                      </a:solidFill>
                      <a:prstDash val="sysDash"/>
                      <a:round/>
                      <a:headEnd type="none" w="med" len="med"/>
                      <a:tailEnd type="none" w="med" len="med"/>
                    </a:lnL>
                    <a:lnT w="12700" cap="flat" cmpd="sng" algn="ctr">
                      <a:solidFill>
                        <a:srgbClr val="B99933"/>
                      </a:solidFill>
                      <a:prstDash val="sysDash"/>
                      <a:round/>
                      <a:headEnd type="none" w="med" len="med"/>
                      <a:tailEnd type="none" w="med" len="med"/>
                    </a:lnT>
                    <a:lnB w="12700" cap="flat" cmpd="sng" algn="ctr">
                      <a:solidFill>
                        <a:srgbClr val="B99933"/>
                      </a:solidFill>
                      <a:prstDash val="sysDash"/>
                      <a:round/>
                      <a:headEnd type="none" w="med" len="med"/>
                      <a:tailEnd type="none" w="med" len="med"/>
                    </a:lnB>
                    <a:noFill/>
                  </a:tcPr>
                </a:tc>
              </a:tr>
              <a:tr h="314910">
                <a:tc>
                  <a:txBody>
                    <a:bodyPr/>
                    <a:lstStyle/>
                    <a:p>
                      <a:pPr marL="0" marR="0" lvl="0" indent="0" algn="ctr" defTabSz="914400" rtl="1" eaLnBrk="1" fontAlgn="auto" latinLnBrk="0" hangingPunct="1">
                        <a:lnSpc>
                          <a:spcPct val="100000"/>
                        </a:lnSpc>
                        <a:spcBef>
                          <a:spcPts val="0"/>
                        </a:spcBef>
                        <a:spcAft>
                          <a:spcPts val="0"/>
                        </a:spcAft>
                        <a:buClrTx/>
                        <a:buSzTx/>
                        <a:buFontTx/>
                        <a:buNone/>
                        <a:tabLst/>
                        <a:defRPr/>
                      </a:pPr>
                      <a:r>
                        <a:rPr kumimoji="0" lang="ar-KW" sz="1600" b="1" i="0" u="none" strike="noStrike" kern="1200" cap="none" spc="0" normalizeH="0" baseline="0" noProof="0" dirty="0" smtClean="0">
                          <a:ln>
                            <a:noFill/>
                          </a:ln>
                          <a:solidFill>
                            <a:prstClr val="black"/>
                          </a:solidFill>
                          <a:effectLst/>
                          <a:uLnTx/>
                          <a:uFillTx/>
                          <a:latin typeface="+mn-lt"/>
                          <a:ea typeface="+mn-ea"/>
                          <a:cs typeface="+mn-cs"/>
                        </a:rPr>
                        <a:t>الالتزام بأحكام الفصل الثاني، مادة 2-1-2 </a:t>
                      </a:r>
                      <a:endParaRPr kumimoji="0" lang="en-US" sz="1600" b="1" i="0" u="none" strike="noStrike" kern="1200" cap="none" spc="0" normalizeH="0" baseline="0" noProof="0" dirty="0" smtClean="0">
                        <a:ln>
                          <a:noFill/>
                        </a:ln>
                        <a:solidFill>
                          <a:prstClr val="black"/>
                        </a:solidFill>
                        <a:effectLst/>
                        <a:uLnTx/>
                        <a:uFillTx/>
                        <a:latin typeface="+mn-lt"/>
                        <a:ea typeface="+mn-ea"/>
                        <a:cs typeface="+mn-cs"/>
                      </a:endParaRPr>
                    </a:p>
                  </a:txBody>
                  <a:tcPr marL="99060" marR="99060">
                    <a:lnR w="12700" cap="flat" cmpd="sng" algn="ctr">
                      <a:solidFill>
                        <a:srgbClr val="B99933"/>
                      </a:solidFill>
                      <a:prstDash val="sysDash"/>
                      <a:round/>
                      <a:headEnd type="none" w="med" len="med"/>
                      <a:tailEnd type="none" w="med" len="med"/>
                    </a:lnR>
                    <a:lnT w="12700" cap="flat" cmpd="sng" algn="ctr">
                      <a:solidFill>
                        <a:srgbClr val="B99933"/>
                      </a:solidFill>
                      <a:prstDash val="sysDash"/>
                      <a:round/>
                      <a:headEnd type="none" w="med" len="med"/>
                      <a:tailEnd type="none" w="med" len="med"/>
                    </a:lnT>
                    <a:lnB w="12700" cap="flat" cmpd="sng" algn="ctr">
                      <a:solidFill>
                        <a:srgbClr val="B99933"/>
                      </a:solidFill>
                      <a:prstDash val="sysDash"/>
                      <a:round/>
                      <a:headEnd type="none" w="med" len="med"/>
                      <a:tailEnd type="none" w="med" len="med"/>
                    </a:lnB>
                    <a:noFill/>
                  </a:tcPr>
                </a:tc>
                <a:tc>
                  <a:txBody>
                    <a:bodyPr/>
                    <a:lstStyle/>
                    <a:p>
                      <a:pPr marL="0" marR="0" lvl="0" indent="0" algn="just" defTabSz="914400" rtl="1" eaLnBrk="1" fontAlgn="auto" latinLnBrk="0" hangingPunct="1">
                        <a:lnSpc>
                          <a:spcPct val="100000"/>
                        </a:lnSpc>
                        <a:spcBef>
                          <a:spcPts val="0"/>
                        </a:spcBef>
                        <a:spcAft>
                          <a:spcPts val="0"/>
                        </a:spcAft>
                        <a:buClrTx/>
                        <a:buSzTx/>
                        <a:buFontTx/>
                        <a:buNone/>
                        <a:tabLst/>
                        <a:defRPr/>
                      </a:pPr>
                      <a:r>
                        <a:rPr kumimoji="0" lang="ar-KW" sz="1600" b="1" i="0" u="none" strike="noStrike" kern="1200" cap="none" spc="0" normalizeH="0" baseline="0" noProof="0" dirty="0" smtClean="0">
                          <a:ln>
                            <a:noFill/>
                          </a:ln>
                          <a:solidFill>
                            <a:prstClr val="black"/>
                          </a:solidFill>
                          <a:effectLst/>
                          <a:uLnTx/>
                          <a:uFillTx/>
                          <a:latin typeface="+mn-lt"/>
                          <a:ea typeface="+mn-ea"/>
                          <a:cs typeface="+mn-cs"/>
                        </a:rPr>
                        <a:t>تعديل آلية احتساب مصلحة الشخص المستفيد غير المباشرة أو بالتحالف مع آخرين</a:t>
                      </a:r>
                      <a:endParaRPr kumimoji="0" lang="ar-KW" sz="1600" b="1" i="0" u="none" strike="noStrike" kern="1200" cap="none" spc="0" normalizeH="0" baseline="0" noProof="0" dirty="0">
                        <a:ln>
                          <a:noFill/>
                        </a:ln>
                        <a:solidFill>
                          <a:schemeClr val="tx1"/>
                        </a:solidFill>
                        <a:effectLst/>
                        <a:uLnTx/>
                        <a:uFillTx/>
                        <a:latin typeface="+mn-lt"/>
                        <a:ea typeface="+mn-ea"/>
                        <a:cs typeface="+mn-cs"/>
                      </a:endParaRPr>
                    </a:p>
                  </a:txBody>
                  <a:tcPr marL="99060" marR="99060">
                    <a:lnL w="12700" cap="flat" cmpd="sng" algn="ctr">
                      <a:solidFill>
                        <a:srgbClr val="B99933"/>
                      </a:solidFill>
                      <a:prstDash val="sysDash"/>
                      <a:round/>
                      <a:headEnd type="none" w="med" len="med"/>
                      <a:tailEnd type="none" w="med" len="med"/>
                    </a:lnL>
                    <a:lnT w="12700" cap="flat" cmpd="sng" algn="ctr">
                      <a:solidFill>
                        <a:srgbClr val="B99933"/>
                      </a:solidFill>
                      <a:prstDash val="sysDash"/>
                      <a:round/>
                      <a:headEnd type="none" w="med" len="med"/>
                      <a:tailEnd type="none" w="med" len="med"/>
                    </a:lnT>
                    <a:lnB w="12700" cap="flat" cmpd="sng" algn="ctr">
                      <a:solidFill>
                        <a:srgbClr val="B99933"/>
                      </a:solidFill>
                      <a:prstDash val="sysDash"/>
                      <a:round/>
                      <a:headEnd type="none" w="med" len="med"/>
                      <a:tailEnd type="none" w="med" len="med"/>
                    </a:lnB>
                    <a:noFill/>
                  </a:tcPr>
                </a:tc>
              </a:tr>
              <a:tr h="393637">
                <a:tc>
                  <a:txBody>
                    <a:bodyPr/>
                    <a:lstStyle/>
                    <a:p>
                      <a:pPr marL="0" marR="0" lvl="0" indent="0" algn="ctr" defTabSz="914400" rtl="1" eaLnBrk="1" fontAlgn="auto" latinLnBrk="0" hangingPunct="1">
                        <a:lnSpc>
                          <a:spcPct val="100000"/>
                        </a:lnSpc>
                        <a:spcBef>
                          <a:spcPts val="0"/>
                        </a:spcBef>
                        <a:spcAft>
                          <a:spcPts val="0"/>
                        </a:spcAft>
                        <a:buClrTx/>
                        <a:buSzTx/>
                        <a:buFontTx/>
                        <a:buNone/>
                        <a:tabLst/>
                        <a:defRPr/>
                      </a:pPr>
                      <a:r>
                        <a:rPr kumimoji="0" lang="ar-KW" sz="1600" b="1" i="0" u="none" strike="noStrike" kern="1200" cap="none" spc="0" normalizeH="0" baseline="0" noProof="0" dirty="0" smtClean="0">
                          <a:ln>
                            <a:noFill/>
                          </a:ln>
                          <a:solidFill>
                            <a:prstClr val="black"/>
                          </a:solidFill>
                          <a:effectLst/>
                          <a:uLnTx/>
                          <a:uFillTx/>
                          <a:latin typeface="+mn-lt"/>
                          <a:ea typeface="+mn-ea"/>
                          <a:cs typeface="+mn-cs"/>
                        </a:rPr>
                        <a:t>الالتزام بأحكام الفصل الثاني، مادة 2-1-3 الملحق رقم(3)</a:t>
                      </a:r>
                      <a:endParaRPr kumimoji="0" lang="en-US" sz="1600" b="1" i="0" u="none" strike="noStrike" kern="1200" cap="none" spc="0" normalizeH="0" baseline="0" noProof="0" dirty="0" smtClean="0">
                        <a:ln>
                          <a:noFill/>
                        </a:ln>
                        <a:solidFill>
                          <a:prstClr val="black"/>
                        </a:solidFill>
                        <a:effectLst/>
                        <a:uLnTx/>
                        <a:uFillTx/>
                        <a:latin typeface="+mn-lt"/>
                        <a:ea typeface="+mn-ea"/>
                        <a:cs typeface="+mn-cs"/>
                      </a:endParaRPr>
                    </a:p>
                  </a:txBody>
                  <a:tcPr marL="99060" marR="99060">
                    <a:lnR w="12700" cap="flat" cmpd="sng" algn="ctr">
                      <a:solidFill>
                        <a:srgbClr val="B99933"/>
                      </a:solidFill>
                      <a:prstDash val="sysDash"/>
                      <a:round/>
                      <a:headEnd type="none" w="med" len="med"/>
                      <a:tailEnd type="none" w="med" len="med"/>
                    </a:lnR>
                    <a:lnT w="12700" cap="flat" cmpd="sng" algn="ctr">
                      <a:solidFill>
                        <a:srgbClr val="B99933"/>
                      </a:solidFill>
                      <a:prstDash val="sysDash"/>
                      <a:round/>
                      <a:headEnd type="none" w="med" len="med"/>
                      <a:tailEnd type="none" w="med" len="med"/>
                    </a:lnT>
                    <a:lnB w="12700" cap="flat" cmpd="sng" algn="ctr">
                      <a:solidFill>
                        <a:srgbClr val="B99933"/>
                      </a:solidFill>
                      <a:prstDash val="sysDash"/>
                      <a:round/>
                      <a:headEnd type="none" w="med" len="med"/>
                      <a:tailEnd type="none" w="med" len="med"/>
                    </a:lnB>
                    <a:noFill/>
                  </a:tcPr>
                </a:tc>
                <a:tc>
                  <a:txBody>
                    <a:bodyPr/>
                    <a:lstStyle/>
                    <a:p>
                      <a:pPr algn="just" rtl="1"/>
                      <a:r>
                        <a:rPr kumimoji="0" lang="ar-KW" sz="1600" b="1" i="0" u="none" strike="noStrike" kern="1200" cap="none" spc="0" normalizeH="0" baseline="0" noProof="0" dirty="0" smtClean="0">
                          <a:ln>
                            <a:noFill/>
                          </a:ln>
                          <a:solidFill>
                            <a:prstClr val="black"/>
                          </a:solidFill>
                          <a:effectLst/>
                          <a:uLnTx/>
                          <a:uFillTx/>
                          <a:latin typeface="+mn-lt"/>
                          <a:ea typeface="+mn-ea"/>
                          <a:cs typeface="+mn-cs"/>
                        </a:rPr>
                        <a:t>تعديل الإفصاح عن المجموعة وآلية اعتبارها بمثابة مجموعة تعمل كشخص مستفيد</a:t>
                      </a:r>
                      <a:endParaRPr lang="en-US" sz="1600" b="1" kern="1200" dirty="0">
                        <a:solidFill>
                          <a:schemeClr val="tx1"/>
                        </a:solidFill>
                        <a:latin typeface="+mn-lt"/>
                        <a:ea typeface="+mn-ea"/>
                        <a:cs typeface="+mn-cs"/>
                      </a:endParaRPr>
                    </a:p>
                  </a:txBody>
                  <a:tcPr marL="99060" marR="99060">
                    <a:lnL w="12700" cap="flat" cmpd="sng" algn="ctr">
                      <a:solidFill>
                        <a:srgbClr val="B99933"/>
                      </a:solidFill>
                      <a:prstDash val="sysDash"/>
                      <a:round/>
                      <a:headEnd type="none" w="med" len="med"/>
                      <a:tailEnd type="none" w="med" len="med"/>
                    </a:lnL>
                    <a:lnT w="12700" cap="flat" cmpd="sng" algn="ctr">
                      <a:solidFill>
                        <a:srgbClr val="B99933"/>
                      </a:solidFill>
                      <a:prstDash val="sysDash"/>
                      <a:round/>
                      <a:headEnd type="none" w="med" len="med"/>
                      <a:tailEnd type="none" w="med" len="med"/>
                    </a:lnT>
                    <a:lnB w="12700" cap="flat" cmpd="sng" algn="ctr">
                      <a:solidFill>
                        <a:srgbClr val="B99933"/>
                      </a:solidFill>
                      <a:prstDash val="sysDash"/>
                      <a:round/>
                      <a:headEnd type="none" w="med" len="med"/>
                      <a:tailEnd type="none" w="med" len="med"/>
                    </a:lnB>
                    <a:noFill/>
                  </a:tcPr>
                </a:tc>
              </a:tr>
              <a:tr h="393637">
                <a:tc>
                  <a:txBody>
                    <a:bodyPr/>
                    <a:lstStyle/>
                    <a:p>
                      <a:pPr marL="0" marR="0" indent="0" algn="ctr" defTabSz="914400" rtl="1" eaLnBrk="1" fontAlgn="auto" latinLnBrk="0" hangingPunct="1">
                        <a:lnSpc>
                          <a:spcPct val="100000"/>
                        </a:lnSpc>
                        <a:spcBef>
                          <a:spcPts val="0"/>
                        </a:spcBef>
                        <a:spcAft>
                          <a:spcPts val="0"/>
                        </a:spcAft>
                        <a:buClrTx/>
                        <a:buSzTx/>
                        <a:buFontTx/>
                        <a:buNone/>
                        <a:tabLst/>
                        <a:defRPr/>
                      </a:pPr>
                      <a:r>
                        <a:rPr lang="ar-KW" sz="1600" b="1" kern="1200" dirty="0" smtClean="0">
                          <a:solidFill>
                            <a:schemeClr val="tx1"/>
                          </a:solidFill>
                          <a:latin typeface="+mn-lt"/>
                          <a:ea typeface="+mn-ea"/>
                          <a:cs typeface="+mn-cs"/>
                        </a:rPr>
                        <a:t>الالتزام بأحكام الفصل الثاني،</a:t>
                      </a:r>
                      <a:r>
                        <a:rPr lang="ar-KW" sz="1600" b="1" kern="1200" baseline="0" dirty="0" smtClean="0">
                          <a:solidFill>
                            <a:schemeClr val="tx1"/>
                          </a:solidFill>
                          <a:latin typeface="+mn-lt"/>
                          <a:ea typeface="+mn-ea"/>
                          <a:cs typeface="+mn-cs"/>
                        </a:rPr>
                        <a:t> مادة 2-1-4</a:t>
                      </a:r>
                    </a:p>
                    <a:p>
                      <a:pPr marL="0" marR="0" indent="0" algn="ctr" defTabSz="914400" rtl="1" eaLnBrk="1" fontAlgn="auto" latinLnBrk="0" hangingPunct="1">
                        <a:lnSpc>
                          <a:spcPct val="100000"/>
                        </a:lnSpc>
                        <a:spcBef>
                          <a:spcPts val="0"/>
                        </a:spcBef>
                        <a:spcAft>
                          <a:spcPts val="0"/>
                        </a:spcAft>
                        <a:buClrTx/>
                        <a:buSzTx/>
                        <a:buFontTx/>
                        <a:buNone/>
                        <a:tabLst/>
                        <a:defRPr/>
                      </a:pPr>
                      <a:r>
                        <a:rPr lang="ar-KW" sz="1600" b="1" kern="1200" baseline="0" dirty="0" smtClean="0">
                          <a:solidFill>
                            <a:schemeClr val="tx1"/>
                          </a:solidFill>
                          <a:latin typeface="+mn-lt"/>
                          <a:ea typeface="+mn-ea"/>
                          <a:cs typeface="+mn-cs"/>
                        </a:rPr>
                        <a:t>الملحق رقم(1)،(2)،(3)</a:t>
                      </a:r>
                      <a:endParaRPr lang="en-US" sz="1600" b="1" kern="1200" dirty="0" smtClean="0">
                        <a:solidFill>
                          <a:schemeClr val="tx1"/>
                        </a:solidFill>
                        <a:latin typeface="+mn-lt"/>
                        <a:ea typeface="+mn-ea"/>
                        <a:cs typeface="+mn-cs"/>
                      </a:endParaRPr>
                    </a:p>
                  </a:txBody>
                  <a:tcPr marL="99060" marR="99060">
                    <a:lnR w="12700" cap="flat" cmpd="sng" algn="ctr">
                      <a:solidFill>
                        <a:srgbClr val="B99933"/>
                      </a:solidFill>
                      <a:prstDash val="sysDash"/>
                      <a:round/>
                      <a:headEnd type="none" w="med" len="med"/>
                      <a:tailEnd type="none" w="med" len="med"/>
                    </a:lnR>
                    <a:lnT w="12700" cap="flat" cmpd="sng" algn="ctr">
                      <a:solidFill>
                        <a:srgbClr val="B99933"/>
                      </a:solidFill>
                      <a:prstDash val="sysDash"/>
                      <a:round/>
                      <a:headEnd type="none" w="med" len="med"/>
                      <a:tailEnd type="none" w="med" len="med"/>
                    </a:lnT>
                    <a:lnB w="12700" cap="flat" cmpd="sng" algn="ctr">
                      <a:solidFill>
                        <a:srgbClr val="B99933"/>
                      </a:solidFill>
                      <a:prstDash val="sysDash"/>
                      <a:round/>
                      <a:headEnd type="none" w="med" len="med"/>
                      <a:tailEnd type="none" w="med" len="med"/>
                    </a:lnB>
                    <a:noFill/>
                  </a:tcPr>
                </a:tc>
                <a:tc>
                  <a:txBody>
                    <a:bodyPr/>
                    <a:lstStyle/>
                    <a:p>
                      <a:pPr algn="just" rtl="1"/>
                      <a:r>
                        <a:rPr lang="ar-KW" sz="1600" b="1" kern="1200" dirty="0" smtClean="0">
                          <a:solidFill>
                            <a:schemeClr val="tx1"/>
                          </a:solidFill>
                          <a:latin typeface="+mn-lt"/>
                          <a:ea typeface="+mn-ea"/>
                          <a:cs typeface="+mn-cs"/>
                        </a:rPr>
                        <a:t>إضافة الإفصاح لأنظمة الاستثمار الجماعي وتحديد الشخص المستفيد بالنسبة للأسهم المكونة لأصول تلك الأنظمة</a:t>
                      </a:r>
                      <a:endParaRPr lang="en-US" sz="1600" b="1" kern="1200" dirty="0">
                        <a:solidFill>
                          <a:schemeClr val="tx1"/>
                        </a:solidFill>
                        <a:latin typeface="+mn-lt"/>
                        <a:ea typeface="+mn-ea"/>
                        <a:cs typeface="+mn-cs"/>
                      </a:endParaRPr>
                    </a:p>
                  </a:txBody>
                  <a:tcPr marL="99060" marR="99060">
                    <a:lnL w="12700" cap="flat" cmpd="sng" algn="ctr">
                      <a:solidFill>
                        <a:srgbClr val="B99933"/>
                      </a:solidFill>
                      <a:prstDash val="sysDash"/>
                      <a:round/>
                      <a:headEnd type="none" w="med" len="med"/>
                      <a:tailEnd type="none" w="med" len="med"/>
                    </a:lnL>
                    <a:lnT w="12700" cap="flat" cmpd="sng" algn="ctr">
                      <a:solidFill>
                        <a:srgbClr val="B99933"/>
                      </a:solidFill>
                      <a:prstDash val="sysDash"/>
                      <a:round/>
                      <a:headEnd type="none" w="med" len="med"/>
                      <a:tailEnd type="none" w="med" len="med"/>
                    </a:lnT>
                    <a:lnB w="12700" cap="flat" cmpd="sng" algn="ctr">
                      <a:solidFill>
                        <a:srgbClr val="B99933"/>
                      </a:solidFill>
                      <a:prstDash val="sysDash"/>
                      <a:round/>
                      <a:headEnd type="none" w="med" len="med"/>
                      <a:tailEnd type="none" w="med" len="med"/>
                    </a:lnB>
                    <a:noFill/>
                  </a:tcPr>
                </a:tc>
              </a:tr>
              <a:tr h="542709">
                <a:tc>
                  <a:txBody>
                    <a:bodyPr/>
                    <a:lstStyle/>
                    <a:p>
                      <a:pPr marL="0" marR="0" indent="0" algn="ctr" defTabSz="914400" rtl="1" eaLnBrk="1" fontAlgn="auto" latinLnBrk="0" hangingPunct="1">
                        <a:lnSpc>
                          <a:spcPct val="100000"/>
                        </a:lnSpc>
                        <a:spcBef>
                          <a:spcPts val="0"/>
                        </a:spcBef>
                        <a:spcAft>
                          <a:spcPts val="0"/>
                        </a:spcAft>
                        <a:buClrTx/>
                        <a:buSzTx/>
                        <a:buFontTx/>
                        <a:buNone/>
                        <a:tabLst/>
                        <a:defRPr/>
                      </a:pPr>
                      <a:r>
                        <a:rPr lang="ar-KW" sz="1600" b="1" kern="1200" baseline="0" dirty="0" smtClean="0">
                          <a:solidFill>
                            <a:schemeClr val="tx1"/>
                          </a:solidFill>
                          <a:latin typeface="+mn-lt"/>
                          <a:ea typeface="+mn-ea"/>
                          <a:cs typeface="+mn-cs"/>
                        </a:rPr>
                        <a:t>الالتزام بأحكام الفصل الثاني، مادة 2-1-5</a:t>
                      </a:r>
                    </a:p>
                  </a:txBody>
                  <a:tcPr marL="99060" marR="99060">
                    <a:lnR w="12700" cap="flat" cmpd="sng" algn="ctr">
                      <a:solidFill>
                        <a:srgbClr val="B99933"/>
                      </a:solidFill>
                      <a:prstDash val="sysDash"/>
                      <a:round/>
                      <a:headEnd type="none" w="med" len="med"/>
                      <a:tailEnd type="none" w="med" len="med"/>
                    </a:lnR>
                    <a:lnT w="12700" cap="flat" cmpd="sng" algn="ctr">
                      <a:solidFill>
                        <a:srgbClr val="B99933"/>
                      </a:solidFill>
                      <a:prstDash val="sysDash"/>
                      <a:round/>
                      <a:headEnd type="none" w="med" len="med"/>
                      <a:tailEnd type="none" w="med" len="med"/>
                    </a:lnT>
                    <a:lnB w="12700" cap="flat" cmpd="sng" algn="ctr">
                      <a:solidFill>
                        <a:srgbClr val="B99933"/>
                      </a:solidFill>
                      <a:prstDash val="sysDash"/>
                      <a:round/>
                      <a:headEnd type="none" w="med" len="med"/>
                      <a:tailEnd type="none" w="med" len="med"/>
                    </a:lnB>
                    <a:noFill/>
                  </a:tcPr>
                </a:tc>
                <a:tc>
                  <a:txBody>
                    <a:bodyPr/>
                    <a:lstStyle/>
                    <a:p>
                      <a:pPr algn="just" rtl="1"/>
                      <a:r>
                        <a:rPr lang="ar-KW" sz="1600" b="1" kern="1200" baseline="0" dirty="0" smtClean="0">
                          <a:solidFill>
                            <a:schemeClr val="tx1"/>
                          </a:solidFill>
                          <a:latin typeface="+mn-lt"/>
                          <a:ea typeface="+mn-ea"/>
                          <a:cs typeface="+mn-cs"/>
                        </a:rPr>
                        <a:t>إضافة الالتزام بالإفصاح عن تعدد حالات المصلحة</a:t>
                      </a:r>
                    </a:p>
                  </a:txBody>
                  <a:tcPr marL="99060" marR="99060">
                    <a:lnL w="12700" cap="flat" cmpd="sng" algn="ctr">
                      <a:solidFill>
                        <a:srgbClr val="B99933"/>
                      </a:solidFill>
                      <a:prstDash val="sysDash"/>
                      <a:round/>
                      <a:headEnd type="none" w="med" len="med"/>
                      <a:tailEnd type="none" w="med" len="med"/>
                    </a:lnL>
                    <a:lnT w="12700" cap="flat" cmpd="sng" algn="ctr">
                      <a:solidFill>
                        <a:srgbClr val="B99933"/>
                      </a:solidFill>
                      <a:prstDash val="sysDash"/>
                      <a:round/>
                      <a:headEnd type="none" w="med" len="med"/>
                      <a:tailEnd type="none" w="med" len="med"/>
                    </a:lnT>
                    <a:lnB w="12700" cap="flat" cmpd="sng" algn="ctr">
                      <a:solidFill>
                        <a:srgbClr val="B99933"/>
                      </a:solidFill>
                      <a:prstDash val="sysDash"/>
                      <a:round/>
                      <a:headEnd type="none" w="med" len="med"/>
                      <a:tailEnd type="none" w="med" len="med"/>
                    </a:lnB>
                    <a:noFill/>
                  </a:tcPr>
                </a:tc>
              </a:tr>
              <a:tr h="542709">
                <a:tc>
                  <a:txBody>
                    <a:bodyPr/>
                    <a:lstStyle/>
                    <a:p>
                      <a:pPr marL="0" marR="0" indent="0" algn="ctr" defTabSz="914400" rtl="1" eaLnBrk="1" fontAlgn="auto" latinLnBrk="0" hangingPunct="1">
                        <a:lnSpc>
                          <a:spcPct val="100000"/>
                        </a:lnSpc>
                        <a:spcBef>
                          <a:spcPts val="0"/>
                        </a:spcBef>
                        <a:spcAft>
                          <a:spcPts val="0"/>
                        </a:spcAft>
                        <a:buClrTx/>
                        <a:buSzTx/>
                        <a:buFontTx/>
                        <a:buNone/>
                        <a:tabLst/>
                        <a:defRPr/>
                      </a:pPr>
                      <a:r>
                        <a:rPr lang="ar-KW" sz="1600" b="1" kern="1200" baseline="0" dirty="0" smtClean="0">
                          <a:solidFill>
                            <a:schemeClr val="tx1"/>
                          </a:solidFill>
                          <a:latin typeface="+mn-lt"/>
                          <a:ea typeface="+mn-ea"/>
                          <a:cs typeface="+mn-cs"/>
                        </a:rPr>
                        <a:t>الالتزام بأحكام الفصل الثاني، مادة 2-1-6</a:t>
                      </a:r>
                    </a:p>
                    <a:p>
                      <a:pPr marL="0" marR="0" indent="0" algn="ctr" defTabSz="914400" rtl="1" eaLnBrk="1" fontAlgn="auto" latinLnBrk="0" hangingPunct="1">
                        <a:lnSpc>
                          <a:spcPct val="100000"/>
                        </a:lnSpc>
                        <a:spcBef>
                          <a:spcPts val="0"/>
                        </a:spcBef>
                        <a:spcAft>
                          <a:spcPts val="0"/>
                        </a:spcAft>
                        <a:buClrTx/>
                        <a:buSzTx/>
                        <a:buFontTx/>
                        <a:buNone/>
                        <a:tabLst/>
                        <a:defRPr/>
                      </a:pPr>
                      <a:endParaRPr lang="ar-KW" sz="1600" b="1" kern="1200" baseline="0" dirty="0" smtClean="0">
                        <a:solidFill>
                          <a:schemeClr val="tx1"/>
                        </a:solidFill>
                        <a:latin typeface="+mn-lt"/>
                        <a:ea typeface="+mn-ea"/>
                        <a:cs typeface="+mn-cs"/>
                      </a:endParaRPr>
                    </a:p>
                    <a:p>
                      <a:pPr marL="0" marR="0" indent="0" algn="ctr" defTabSz="914400" rtl="1" eaLnBrk="1" fontAlgn="auto" latinLnBrk="0" hangingPunct="1">
                        <a:lnSpc>
                          <a:spcPct val="100000"/>
                        </a:lnSpc>
                        <a:spcBef>
                          <a:spcPts val="0"/>
                        </a:spcBef>
                        <a:spcAft>
                          <a:spcPts val="0"/>
                        </a:spcAft>
                        <a:buClrTx/>
                        <a:buSzTx/>
                        <a:buFontTx/>
                        <a:buNone/>
                        <a:tabLst/>
                        <a:defRPr/>
                      </a:pPr>
                      <a:endParaRPr lang="ar-KW" sz="1600" b="1" kern="1200" baseline="0" dirty="0" smtClean="0">
                        <a:solidFill>
                          <a:schemeClr val="tx1"/>
                        </a:solidFill>
                        <a:latin typeface="+mn-lt"/>
                        <a:ea typeface="+mn-ea"/>
                        <a:cs typeface="+mn-cs"/>
                      </a:endParaRPr>
                    </a:p>
                  </a:txBody>
                  <a:tcPr marL="99060" marR="99060">
                    <a:lnR w="12700" cap="flat" cmpd="sng" algn="ctr">
                      <a:solidFill>
                        <a:srgbClr val="B99933"/>
                      </a:solidFill>
                      <a:prstDash val="sysDash"/>
                      <a:round/>
                      <a:headEnd type="none" w="med" len="med"/>
                      <a:tailEnd type="none" w="med" len="med"/>
                    </a:lnR>
                    <a:lnT w="12700" cap="flat" cmpd="sng" algn="ctr">
                      <a:solidFill>
                        <a:srgbClr val="B99933"/>
                      </a:solidFill>
                      <a:prstDash val="sysDash"/>
                      <a:round/>
                      <a:headEnd type="none" w="med" len="med"/>
                      <a:tailEnd type="none" w="med" len="med"/>
                    </a:lnT>
                    <a:lnB w="12700" cap="flat" cmpd="sng" algn="ctr">
                      <a:solidFill>
                        <a:srgbClr val="B99933"/>
                      </a:solidFill>
                      <a:prstDash val="sysDash"/>
                      <a:round/>
                      <a:headEnd type="none" w="med" len="med"/>
                      <a:tailEnd type="none" w="med" len="med"/>
                    </a:lnB>
                    <a:noFill/>
                  </a:tcPr>
                </a:tc>
                <a:tc>
                  <a:txBody>
                    <a:bodyPr/>
                    <a:lstStyle/>
                    <a:p>
                      <a:pPr marL="0" marR="0" indent="0" algn="just" defTabSz="914400" rtl="1" eaLnBrk="1" fontAlgn="auto" latinLnBrk="0" hangingPunct="1">
                        <a:lnSpc>
                          <a:spcPct val="100000"/>
                        </a:lnSpc>
                        <a:spcBef>
                          <a:spcPts val="0"/>
                        </a:spcBef>
                        <a:spcAft>
                          <a:spcPts val="0"/>
                        </a:spcAft>
                        <a:buClrTx/>
                        <a:buSzTx/>
                        <a:buFontTx/>
                        <a:buNone/>
                        <a:tabLst/>
                        <a:defRPr/>
                      </a:pPr>
                      <a:r>
                        <a:rPr lang="ar-KW" sz="1600" b="1" kern="1200" baseline="0" dirty="0" smtClean="0">
                          <a:solidFill>
                            <a:schemeClr val="tx1"/>
                          </a:solidFill>
                          <a:latin typeface="+mn-lt"/>
                          <a:ea typeface="+mn-ea"/>
                          <a:cs typeface="+mn-cs"/>
                        </a:rPr>
                        <a:t>تحديد النسب المستبعدة في احتساب مصلحة الشخص المستفيد</a:t>
                      </a:r>
                    </a:p>
                  </a:txBody>
                  <a:tcPr marL="99060" marR="99060">
                    <a:lnL w="12700" cap="flat" cmpd="sng" algn="ctr">
                      <a:solidFill>
                        <a:srgbClr val="B99933"/>
                      </a:solidFill>
                      <a:prstDash val="sysDash"/>
                      <a:round/>
                      <a:headEnd type="none" w="med" len="med"/>
                      <a:tailEnd type="none" w="med" len="med"/>
                    </a:lnL>
                    <a:lnT w="12700" cap="flat" cmpd="sng" algn="ctr">
                      <a:solidFill>
                        <a:srgbClr val="B99933"/>
                      </a:solidFill>
                      <a:prstDash val="sysDash"/>
                      <a:round/>
                      <a:headEnd type="none" w="med" len="med"/>
                      <a:tailEnd type="none" w="med" len="med"/>
                    </a:lnT>
                    <a:lnB w="12700" cap="flat" cmpd="sng" algn="ctr">
                      <a:solidFill>
                        <a:srgbClr val="B99933"/>
                      </a:solidFill>
                      <a:prstDash val="sysDash"/>
                      <a:round/>
                      <a:headEnd type="none" w="med" len="med"/>
                      <a:tailEnd type="none" w="med" len="med"/>
                    </a:lnB>
                    <a:noFill/>
                  </a:tcPr>
                </a:tc>
              </a:tr>
            </a:tbl>
          </a:graphicData>
        </a:graphic>
      </p:graphicFrame>
    </p:spTree>
    <p:extLst>
      <p:ext uri="{BB962C8B-B14F-4D97-AF65-F5344CB8AC3E}">
        <p14:creationId xmlns:p14="http://schemas.microsoft.com/office/powerpoint/2010/main" xmlns="" val="196382577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6" y="274638"/>
            <a:ext cx="5876925" cy="1143000"/>
          </a:xfrm>
        </p:spPr>
        <p:txBody>
          <a:bodyPr>
            <a:normAutofit/>
          </a:bodyPr>
          <a:lstStyle/>
          <a:p>
            <a:pPr lvl="0" algn="r" rtl="1" fontAlgn="base">
              <a:spcAft>
                <a:spcPct val="0"/>
              </a:spcAft>
            </a:pPr>
            <a:r>
              <a:rPr lang="ar-KW" sz="3600" b="1" dirty="0" smtClean="0">
                <a:solidFill>
                  <a:schemeClr val="tx2"/>
                </a:solidFill>
                <a:latin typeface="Sakkal Majalla" pitchFamily="2" charset="-78"/>
                <a:cs typeface="Arial"/>
              </a:rPr>
              <a:t>2-التغييرات الجوهرية</a:t>
            </a:r>
            <a:endParaRPr lang="en-US" sz="3600" b="1" dirty="0">
              <a:solidFill>
                <a:schemeClr val="tx2"/>
              </a:solidFill>
              <a:latin typeface="Sakkal Majalla" pitchFamily="2" charset="-78"/>
              <a:cs typeface="Arial" charset="0"/>
            </a:endParaRPr>
          </a:p>
        </p:txBody>
      </p:sp>
      <p:sp>
        <p:nvSpPr>
          <p:cNvPr id="4" name="Slide Number Placeholder 3"/>
          <p:cNvSpPr>
            <a:spLocks noGrp="1"/>
          </p:cNvSpPr>
          <p:nvPr>
            <p:ph type="sldNum" sz="quarter" idx="12"/>
          </p:nvPr>
        </p:nvSpPr>
        <p:spPr/>
        <p:txBody>
          <a:bodyPr/>
          <a:lstStyle/>
          <a:p>
            <a:fld id="{2E51A151-84BD-4E71-B744-C440629F458B}" type="slidenum">
              <a:rPr lang="en-US" smtClean="0">
                <a:solidFill>
                  <a:prstClr val="black">
                    <a:tint val="75000"/>
                  </a:prstClr>
                </a:solidFill>
              </a:rPr>
              <a:pPr/>
              <a:t>6</a:t>
            </a:fld>
            <a:endParaRPr lang="en-US" dirty="0">
              <a:solidFill>
                <a:prstClr val="black">
                  <a:tint val="75000"/>
                </a:prstClr>
              </a:solidFill>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xmlns="" val="0"/>
              </a:ext>
            </a:extLst>
          </a:blip>
          <a:stretch>
            <a:fillRect/>
          </a:stretch>
        </p:blipFill>
        <p:spPr>
          <a:xfrm>
            <a:off x="533400" y="381001"/>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xmlns=""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pic>
      <p:cxnSp>
        <p:nvCxnSpPr>
          <p:cNvPr id="10" name="Straight Connector 9"/>
          <p:cNvCxnSpPr/>
          <p:nvPr/>
        </p:nvCxnSpPr>
        <p:spPr>
          <a:xfrm>
            <a:off x="3563890"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graphicFrame>
        <p:nvGraphicFramePr>
          <p:cNvPr id="8" name="Table 7"/>
          <p:cNvGraphicFramePr>
            <a:graphicFrameLocks noGrp="1"/>
          </p:cNvGraphicFramePr>
          <p:nvPr>
            <p:extLst>
              <p:ext uri="{D42A27DB-BD31-4B8C-83A1-F6EECF244321}">
                <p14:modId xmlns:p14="http://schemas.microsoft.com/office/powerpoint/2010/main" xmlns="" val="3048581418"/>
              </p:ext>
            </p:extLst>
          </p:nvPr>
        </p:nvGraphicFramePr>
        <p:xfrm>
          <a:off x="683568" y="1988844"/>
          <a:ext cx="8003232" cy="1368997"/>
        </p:xfrm>
        <a:graphic>
          <a:graphicData uri="http://schemas.openxmlformats.org/drawingml/2006/table">
            <a:tbl>
              <a:tblPr firstRow="1" bandRow="1">
                <a:tableStyleId>{5C22544A-7EE6-4342-B048-85BDC9FD1C3A}</a:tableStyleId>
              </a:tblPr>
              <a:tblGrid>
                <a:gridCol w="2952328"/>
                <a:gridCol w="5050904"/>
              </a:tblGrid>
              <a:tr h="371327">
                <a:tc>
                  <a:txBody>
                    <a:bodyPr/>
                    <a:lstStyle/>
                    <a:p>
                      <a:pPr marL="0" algn="ctr" defTabSz="914400" rtl="1" eaLnBrk="1" latinLnBrk="0" hangingPunct="1"/>
                      <a:r>
                        <a:rPr lang="ar-KW" sz="2000" b="1" kern="1200" dirty="0" smtClean="0">
                          <a:solidFill>
                            <a:schemeClr val="bg1"/>
                          </a:solidFill>
                          <a:latin typeface="+mn-lt"/>
                          <a:ea typeface="+mn-ea"/>
                          <a:cs typeface="+mn-cs"/>
                        </a:rPr>
                        <a:t>الأثر المترتب</a:t>
                      </a:r>
                      <a:endParaRPr lang="en-US" sz="2000" b="1" kern="1200" dirty="0">
                        <a:solidFill>
                          <a:schemeClr val="bg1"/>
                        </a:solidFill>
                        <a:latin typeface="+mn-lt"/>
                        <a:ea typeface="+mn-ea"/>
                        <a:cs typeface="+mn-cs"/>
                      </a:endParaRPr>
                    </a:p>
                  </a:txBody>
                  <a:tcPr marL="99060" marR="99060">
                    <a:lnR w="12700" cap="flat" cmpd="sng" algn="ctr">
                      <a:solidFill>
                        <a:srgbClr val="B99933"/>
                      </a:solidFill>
                      <a:prstDash val="sysDash"/>
                      <a:round/>
                      <a:headEnd type="none" w="med" len="med"/>
                      <a:tailEnd type="none" w="med" len="med"/>
                    </a:lnR>
                    <a:lnT w="12700" cap="flat" cmpd="sng" algn="ctr">
                      <a:solidFill>
                        <a:srgbClr val="B99933"/>
                      </a:solidFill>
                      <a:prstDash val="sysDash"/>
                      <a:round/>
                      <a:headEnd type="none" w="med" len="med"/>
                      <a:tailEnd type="none" w="med" len="med"/>
                    </a:lnT>
                    <a:lnB w="12700" cap="flat" cmpd="sng" algn="ctr">
                      <a:solidFill>
                        <a:srgbClr val="B99933"/>
                      </a:solidFill>
                      <a:prstDash val="sysDash"/>
                      <a:round/>
                      <a:headEnd type="none" w="med" len="med"/>
                      <a:tailEnd type="none" w="med" len="med"/>
                    </a:lnB>
                    <a:solidFill>
                      <a:schemeClr val="tx2">
                        <a:lumMod val="50000"/>
                        <a:alpha val="70000"/>
                      </a:schemeClr>
                    </a:solidFill>
                  </a:tcPr>
                </a:tc>
                <a:tc>
                  <a:txBody>
                    <a:bodyPr/>
                    <a:lstStyle/>
                    <a:p>
                      <a:pPr algn="ctr" rtl="1"/>
                      <a:r>
                        <a:rPr lang="ar-KW" sz="2000" b="1" dirty="0" smtClean="0">
                          <a:solidFill>
                            <a:schemeClr val="bg1"/>
                          </a:solidFill>
                          <a:cs typeface="+mn-cs"/>
                        </a:rPr>
                        <a:t>التغيير الجوهري</a:t>
                      </a:r>
                      <a:endParaRPr lang="en-US" sz="2000" b="1" dirty="0">
                        <a:solidFill>
                          <a:schemeClr val="bg1"/>
                        </a:solidFill>
                        <a:cs typeface="+mn-cs"/>
                      </a:endParaRPr>
                    </a:p>
                  </a:txBody>
                  <a:tcPr marL="99060" marR="99060">
                    <a:lnL w="12700" cap="flat" cmpd="sng" algn="ctr">
                      <a:solidFill>
                        <a:srgbClr val="B99933"/>
                      </a:solidFill>
                      <a:prstDash val="sysDash"/>
                      <a:round/>
                      <a:headEnd type="none" w="med" len="med"/>
                      <a:tailEnd type="none" w="med" len="med"/>
                    </a:lnL>
                    <a:lnT w="12700" cap="flat" cmpd="sng" algn="ctr">
                      <a:solidFill>
                        <a:srgbClr val="B99933"/>
                      </a:solidFill>
                      <a:prstDash val="sysDash"/>
                      <a:round/>
                      <a:headEnd type="none" w="med" len="med"/>
                      <a:tailEnd type="none" w="med" len="med"/>
                    </a:lnT>
                    <a:lnB w="12700" cap="flat" cmpd="sng" algn="ctr">
                      <a:solidFill>
                        <a:srgbClr val="B99933"/>
                      </a:solidFill>
                      <a:prstDash val="sysDash"/>
                      <a:round/>
                      <a:headEnd type="none" w="med" len="med"/>
                      <a:tailEnd type="none" w="med" len="med"/>
                    </a:lnB>
                    <a:solidFill>
                      <a:schemeClr val="tx2">
                        <a:lumMod val="50000"/>
                        <a:alpha val="70000"/>
                      </a:schemeClr>
                    </a:solidFill>
                  </a:tcPr>
                </a:tc>
              </a:tr>
              <a:tr h="393637">
                <a:tc>
                  <a:txBody>
                    <a:bodyPr/>
                    <a:lstStyle/>
                    <a:p>
                      <a:pPr marL="0" marR="0" lvl="0" indent="0" algn="ctr" defTabSz="914400" rtl="1" eaLnBrk="1" fontAlgn="auto" latinLnBrk="0" hangingPunct="1">
                        <a:lnSpc>
                          <a:spcPct val="100000"/>
                        </a:lnSpc>
                        <a:spcBef>
                          <a:spcPts val="0"/>
                        </a:spcBef>
                        <a:spcAft>
                          <a:spcPts val="0"/>
                        </a:spcAft>
                        <a:buClrTx/>
                        <a:buSzTx/>
                        <a:buFontTx/>
                        <a:buNone/>
                        <a:tabLst/>
                        <a:defRPr/>
                      </a:pPr>
                      <a:r>
                        <a:rPr kumimoji="0" lang="ar-KW" sz="1600" b="1" i="0" u="none" strike="noStrike" kern="1200" cap="none" spc="0" normalizeH="0" baseline="0" noProof="0" dirty="0" smtClean="0">
                          <a:ln>
                            <a:noFill/>
                          </a:ln>
                          <a:solidFill>
                            <a:prstClr val="black"/>
                          </a:solidFill>
                          <a:effectLst/>
                          <a:uLnTx/>
                          <a:uFillTx/>
                          <a:latin typeface="+mn-lt"/>
                          <a:ea typeface="+mn-ea"/>
                          <a:cs typeface="+mn-cs"/>
                        </a:rPr>
                        <a:t>الالتزام بأحكام الفصل الثاني، مادة 2-1-7</a:t>
                      </a:r>
                      <a:endParaRPr kumimoji="0" lang="en-US" sz="1600" b="1" i="0" u="none" strike="noStrike" kern="1200" cap="none" spc="0" normalizeH="0" baseline="0" noProof="0" dirty="0" smtClean="0">
                        <a:ln>
                          <a:noFill/>
                        </a:ln>
                        <a:solidFill>
                          <a:prstClr val="black"/>
                        </a:solidFill>
                        <a:effectLst/>
                        <a:uLnTx/>
                        <a:uFillTx/>
                        <a:latin typeface="+mn-lt"/>
                        <a:ea typeface="+mn-ea"/>
                        <a:cs typeface="+mn-cs"/>
                      </a:endParaRPr>
                    </a:p>
                  </a:txBody>
                  <a:tcPr marL="99060" marR="99060">
                    <a:lnR w="12700" cap="flat" cmpd="sng" algn="ctr">
                      <a:solidFill>
                        <a:srgbClr val="B99933"/>
                      </a:solidFill>
                      <a:prstDash val="sysDash"/>
                      <a:round/>
                      <a:headEnd type="none" w="med" len="med"/>
                      <a:tailEnd type="none" w="med" len="med"/>
                    </a:lnR>
                    <a:lnT w="12700" cap="flat" cmpd="sng" algn="ctr">
                      <a:solidFill>
                        <a:srgbClr val="B99933"/>
                      </a:solidFill>
                      <a:prstDash val="sysDash"/>
                      <a:round/>
                      <a:headEnd type="none" w="med" len="med"/>
                      <a:tailEnd type="none" w="med" len="med"/>
                    </a:lnT>
                    <a:lnB w="12700" cap="flat" cmpd="sng" algn="ctr">
                      <a:solidFill>
                        <a:srgbClr val="B99933"/>
                      </a:solidFill>
                      <a:prstDash val="sysDash"/>
                      <a:round/>
                      <a:headEnd type="none" w="med" len="med"/>
                      <a:tailEnd type="none" w="med" len="med"/>
                    </a:lnB>
                    <a:noFill/>
                  </a:tcPr>
                </a:tc>
                <a:tc>
                  <a:txBody>
                    <a:bodyPr/>
                    <a:lstStyle/>
                    <a:p>
                      <a:pPr marL="0" marR="0" indent="0" algn="r" defTabSz="914400" rtl="1" eaLnBrk="1" fontAlgn="auto" latinLnBrk="0" hangingPunct="1">
                        <a:lnSpc>
                          <a:spcPct val="100000"/>
                        </a:lnSpc>
                        <a:spcBef>
                          <a:spcPts val="0"/>
                        </a:spcBef>
                        <a:spcAft>
                          <a:spcPts val="0"/>
                        </a:spcAft>
                        <a:buClrTx/>
                        <a:buSzTx/>
                        <a:buFontTx/>
                        <a:buNone/>
                        <a:tabLst/>
                        <a:defRPr/>
                      </a:pPr>
                      <a:r>
                        <a:rPr kumimoji="0" lang="ar-KW" sz="1600" b="1" i="0" u="none" strike="noStrike" kern="1200" cap="none" spc="0" normalizeH="0" baseline="0" dirty="0" smtClean="0">
                          <a:ln>
                            <a:noFill/>
                          </a:ln>
                          <a:solidFill>
                            <a:prstClr val="black"/>
                          </a:solidFill>
                          <a:effectLst/>
                          <a:uLnTx/>
                          <a:uFillTx/>
                          <a:latin typeface="+mn-lt"/>
                          <a:ea typeface="+mn-ea"/>
                          <a:cs typeface="+mn-cs"/>
                        </a:rPr>
                        <a:t>تعديل المهلة القانونية لإفصاح الشخص المستفيد عن التغير في المصلحة</a:t>
                      </a:r>
                      <a:endParaRPr lang="en-US" sz="1600" b="1" kern="1200" dirty="0">
                        <a:solidFill>
                          <a:schemeClr val="tx1"/>
                        </a:solidFill>
                        <a:latin typeface="+mn-lt"/>
                        <a:ea typeface="+mn-ea"/>
                        <a:cs typeface="+mn-cs"/>
                      </a:endParaRPr>
                    </a:p>
                  </a:txBody>
                  <a:tcPr marL="99060" marR="99060">
                    <a:lnL w="12700" cap="flat" cmpd="sng" algn="ctr">
                      <a:solidFill>
                        <a:srgbClr val="B99933"/>
                      </a:solidFill>
                      <a:prstDash val="sysDash"/>
                      <a:round/>
                      <a:headEnd type="none" w="med" len="med"/>
                      <a:tailEnd type="none" w="med" len="med"/>
                    </a:lnL>
                    <a:lnT w="12700" cap="flat" cmpd="sng" algn="ctr">
                      <a:solidFill>
                        <a:srgbClr val="B99933"/>
                      </a:solidFill>
                      <a:prstDash val="sysDash"/>
                      <a:round/>
                      <a:headEnd type="none" w="med" len="med"/>
                      <a:tailEnd type="none" w="med" len="med"/>
                    </a:lnT>
                    <a:lnB w="12700" cap="flat" cmpd="sng" algn="ctr">
                      <a:solidFill>
                        <a:srgbClr val="B99933"/>
                      </a:solidFill>
                      <a:prstDash val="sysDash"/>
                      <a:round/>
                      <a:headEnd type="none" w="med" len="med"/>
                      <a:tailEnd type="none" w="med" len="med"/>
                    </a:lnB>
                    <a:noFill/>
                  </a:tcPr>
                </a:tc>
              </a:tr>
              <a:tr h="393637">
                <a:tc>
                  <a:txBody>
                    <a:bodyPr/>
                    <a:lstStyle/>
                    <a:p>
                      <a:pPr marL="0" marR="0" indent="0" algn="ctr" defTabSz="914400" rtl="1" eaLnBrk="1" fontAlgn="auto" latinLnBrk="0" hangingPunct="1">
                        <a:lnSpc>
                          <a:spcPct val="100000"/>
                        </a:lnSpc>
                        <a:spcBef>
                          <a:spcPts val="0"/>
                        </a:spcBef>
                        <a:spcAft>
                          <a:spcPts val="0"/>
                        </a:spcAft>
                        <a:buClrTx/>
                        <a:buSzTx/>
                        <a:buFontTx/>
                        <a:buNone/>
                        <a:tabLst/>
                        <a:defRPr/>
                      </a:pPr>
                      <a:r>
                        <a:rPr lang="ar-KW" sz="1600" b="1" kern="1200" baseline="0" dirty="0" smtClean="0">
                          <a:solidFill>
                            <a:schemeClr val="tx1"/>
                          </a:solidFill>
                          <a:latin typeface="+mn-lt"/>
                          <a:ea typeface="+mn-ea"/>
                          <a:cs typeface="+mn-cs"/>
                        </a:rPr>
                        <a:t>الالتزام بأحكام الفصل الثاني، مادة 2-2-1</a:t>
                      </a:r>
                    </a:p>
                    <a:p>
                      <a:pPr marL="0" marR="0" indent="0" algn="ctr" defTabSz="914400" rtl="1" eaLnBrk="1" fontAlgn="auto" latinLnBrk="0" hangingPunct="1">
                        <a:lnSpc>
                          <a:spcPct val="100000"/>
                        </a:lnSpc>
                        <a:spcBef>
                          <a:spcPts val="0"/>
                        </a:spcBef>
                        <a:spcAft>
                          <a:spcPts val="0"/>
                        </a:spcAft>
                        <a:buClrTx/>
                        <a:buSzTx/>
                        <a:buFontTx/>
                        <a:buNone/>
                        <a:tabLst/>
                        <a:defRPr/>
                      </a:pPr>
                      <a:r>
                        <a:rPr lang="ar-KW" sz="1600" b="1" kern="1200" baseline="0" dirty="0" smtClean="0">
                          <a:solidFill>
                            <a:schemeClr val="tx1"/>
                          </a:solidFill>
                          <a:latin typeface="+mn-lt"/>
                          <a:ea typeface="+mn-ea"/>
                          <a:cs typeface="+mn-cs"/>
                        </a:rPr>
                        <a:t>الملحق رقم (4)</a:t>
                      </a:r>
                    </a:p>
                  </a:txBody>
                  <a:tcPr marL="99060" marR="99060">
                    <a:lnR w="12700" cap="flat" cmpd="sng" algn="ctr">
                      <a:solidFill>
                        <a:srgbClr val="B99933"/>
                      </a:solidFill>
                      <a:prstDash val="sysDash"/>
                      <a:round/>
                      <a:headEnd type="none" w="med" len="med"/>
                      <a:tailEnd type="none" w="med" len="med"/>
                    </a:lnR>
                    <a:lnT w="12700" cap="flat" cmpd="sng" algn="ctr">
                      <a:solidFill>
                        <a:srgbClr val="B99933"/>
                      </a:solidFill>
                      <a:prstDash val="sysDash"/>
                      <a:round/>
                      <a:headEnd type="none" w="med" len="med"/>
                      <a:tailEnd type="none" w="med" len="med"/>
                    </a:lnT>
                    <a:lnB w="12700" cap="flat" cmpd="sng" algn="ctr">
                      <a:solidFill>
                        <a:srgbClr val="B99933"/>
                      </a:solidFill>
                      <a:prstDash val="sysDash"/>
                      <a:round/>
                      <a:headEnd type="none" w="med" len="med"/>
                      <a:tailEnd type="none" w="med" len="med"/>
                    </a:lnB>
                    <a:noFill/>
                  </a:tcPr>
                </a:tc>
                <a:tc>
                  <a:txBody>
                    <a:bodyPr/>
                    <a:lstStyle/>
                    <a:p>
                      <a:pPr marL="0" marR="0" lvl="0" indent="0" algn="r" defTabSz="914400" rtl="1" eaLnBrk="1" fontAlgn="auto" latinLnBrk="0" hangingPunct="1">
                        <a:lnSpc>
                          <a:spcPct val="100000"/>
                        </a:lnSpc>
                        <a:spcBef>
                          <a:spcPts val="0"/>
                        </a:spcBef>
                        <a:spcAft>
                          <a:spcPts val="0"/>
                        </a:spcAft>
                        <a:buClrTx/>
                        <a:buSzTx/>
                        <a:buFontTx/>
                        <a:buNone/>
                        <a:tabLst/>
                        <a:defRPr/>
                      </a:pPr>
                      <a:r>
                        <a:rPr lang="ar-KW" sz="1600" b="1" kern="1200" baseline="0" dirty="0" smtClean="0">
                          <a:solidFill>
                            <a:schemeClr val="tx1"/>
                          </a:solidFill>
                          <a:latin typeface="+mn-lt"/>
                          <a:ea typeface="+mn-ea"/>
                          <a:cs typeface="+mn-cs"/>
                        </a:rPr>
                        <a:t>إفصاح الشركة المدرجة</a:t>
                      </a:r>
                    </a:p>
                  </a:txBody>
                  <a:tcPr marL="99060" marR="99060">
                    <a:lnL w="12700" cap="flat" cmpd="sng" algn="ctr">
                      <a:solidFill>
                        <a:srgbClr val="B99933"/>
                      </a:solidFill>
                      <a:prstDash val="sysDash"/>
                      <a:round/>
                      <a:headEnd type="none" w="med" len="med"/>
                      <a:tailEnd type="none" w="med" len="med"/>
                    </a:lnL>
                    <a:lnT w="12700" cap="flat" cmpd="sng" algn="ctr">
                      <a:solidFill>
                        <a:srgbClr val="B99933"/>
                      </a:solidFill>
                      <a:prstDash val="sysDash"/>
                      <a:round/>
                      <a:headEnd type="none" w="med" len="med"/>
                      <a:tailEnd type="none" w="med" len="med"/>
                    </a:lnT>
                    <a:lnB w="12700" cap="flat" cmpd="sng" algn="ctr">
                      <a:solidFill>
                        <a:srgbClr val="B99933"/>
                      </a:solidFill>
                      <a:prstDash val="sysDash"/>
                      <a:round/>
                      <a:headEnd type="none" w="med" len="med"/>
                      <a:tailEnd type="none" w="med" len="med"/>
                    </a:lnB>
                    <a:noFill/>
                  </a:tcPr>
                </a:tc>
              </a:tr>
            </a:tbl>
          </a:graphicData>
        </a:graphic>
      </p:graphicFrame>
    </p:spTree>
    <p:extLst>
      <p:ext uri="{BB962C8B-B14F-4D97-AF65-F5344CB8AC3E}">
        <p14:creationId xmlns:p14="http://schemas.microsoft.com/office/powerpoint/2010/main" xmlns="" val="297606145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6" y="274638"/>
            <a:ext cx="5876925" cy="1143000"/>
          </a:xfrm>
        </p:spPr>
        <p:txBody>
          <a:bodyPr>
            <a:normAutofit/>
          </a:bodyPr>
          <a:lstStyle/>
          <a:p>
            <a:pPr lvl="0" algn="r" rtl="1" fontAlgn="base">
              <a:spcAft>
                <a:spcPct val="0"/>
              </a:spcAft>
            </a:pPr>
            <a:r>
              <a:rPr lang="ar-KW" sz="3600" b="1" dirty="0" smtClean="0">
                <a:solidFill>
                  <a:schemeClr val="tx2"/>
                </a:solidFill>
                <a:latin typeface="Sakkal Majalla" pitchFamily="2" charset="-78"/>
                <a:cs typeface="Arial"/>
              </a:rPr>
              <a:t>3-تفاصيل التغييرات الجوهرية</a:t>
            </a:r>
            <a:endParaRPr lang="en-US" sz="3600" b="1" dirty="0">
              <a:solidFill>
                <a:schemeClr val="tx2"/>
              </a:solidFill>
              <a:latin typeface="Sakkal Majalla" pitchFamily="2" charset="-78"/>
              <a:cs typeface="Arial" charset="0"/>
            </a:endParaRPr>
          </a:p>
        </p:txBody>
      </p:sp>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rPr>
              <a:pPr/>
              <a:t>7</a:t>
            </a:fld>
            <a:endParaRPr lang="en-US" dirty="0">
              <a:solidFill>
                <a:prstClr val="black">
                  <a:tint val="75000"/>
                </a:prstClr>
              </a:solidFill>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xmlns="" val="0"/>
              </a:ext>
            </a:extLst>
          </a:blip>
          <a:stretch>
            <a:fillRect/>
          </a:stretch>
        </p:blipFill>
        <p:spPr>
          <a:xfrm>
            <a:off x="533400" y="381001"/>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xmlns=""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pic>
      <p:cxnSp>
        <p:nvCxnSpPr>
          <p:cNvPr id="10" name="Straight Connector 9"/>
          <p:cNvCxnSpPr/>
          <p:nvPr/>
        </p:nvCxnSpPr>
        <p:spPr>
          <a:xfrm>
            <a:off x="3563890"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graphicFrame>
        <p:nvGraphicFramePr>
          <p:cNvPr id="12" name="Content Placeholder 4"/>
          <p:cNvGraphicFramePr>
            <a:graphicFrameLocks noGrp="1"/>
          </p:cNvGraphicFramePr>
          <p:nvPr>
            <p:ph idx="1"/>
            <p:extLst>
              <p:ext uri="{D42A27DB-BD31-4B8C-83A1-F6EECF244321}">
                <p14:modId xmlns:p14="http://schemas.microsoft.com/office/powerpoint/2010/main" xmlns="" val="1635302973"/>
              </p:ext>
            </p:extLst>
          </p:nvPr>
        </p:nvGraphicFramePr>
        <p:xfrm>
          <a:off x="495300" y="1600210"/>
          <a:ext cx="8039100" cy="4397787"/>
        </p:xfrm>
        <a:graphic>
          <a:graphicData uri="http://schemas.openxmlformats.org/drawingml/2006/table">
            <a:tbl>
              <a:tblPr firstRow="1" bandRow="1">
                <a:tableStyleId>{5C22544A-7EE6-4342-B048-85BDC9FD1C3A}</a:tableStyleId>
              </a:tblPr>
              <a:tblGrid>
                <a:gridCol w="8039100"/>
              </a:tblGrid>
              <a:tr h="381000">
                <a:tc>
                  <a:txBody>
                    <a:bodyPr/>
                    <a:lstStyle/>
                    <a:p>
                      <a:pPr marL="0" marR="0" lvl="0" indent="0" algn="r" defTabSz="914400" rtl="1" eaLnBrk="1" fontAlgn="auto" latinLnBrk="0" hangingPunct="1">
                        <a:lnSpc>
                          <a:spcPct val="100000"/>
                        </a:lnSpc>
                        <a:spcBef>
                          <a:spcPts val="0"/>
                        </a:spcBef>
                        <a:spcAft>
                          <a:spcPts val="0"/>
                        </a:spcAft>
                        <a:buClrTx/>
                        <a:buSzTx/>
                        <a:buFontTx/>
                        <a:buNone/>
                        <a:tabLst/>
                        <a:defRPr/>
                      </a:pPr>
                      <a:r>
                        <a:rPr kumimoji="0" lang="ar-KW" sz="2400" b="1" i="0" u="none" strike="noStrike" kern="1200" cap="none" spc="0" normalizeH="0" baseline="0" noProof="0" dirty="0" smtClean="0">
                          <a:ln>
                            <a:noFill/>
                          </a:ln>
                          <a:solidFill>
                            <a:prstClr val="black"/>
                          </a:solidFill>
                          <a:effectLst/>
                          <a:uLnTx/>
                          <a:uFillTx/>
                          <a:latin typeface="+mn-lt"/>
                          <a:cs typeface="+mn-cs"/>
                        </a:rPr>
                        <a:t>استحداث التزامات على البورصة بشأن الإفصاح عن المصالح</a:t>
                      </a:r>
                    </a:p>
                    <a:p>
                      <a:pPr marL="0" marR="0" lvl="0" indent="0" algn="r" defTabSz="914400" rtl="1" eaLnBrk="1" fontAlgn="auto" latinLnBrk="0" hangingPunct="1">
                        <a:lnSpc>
                          <a:spcPct val="100000"/>
                        </a:lnSpc>
                        <a:spcBef>
                          <a:spcPts val="0"/>
                        </a:spcBef>
                        <a:spcAft>
                          <a:spcPts val="0"/>
                        </a:spcAft>
                        <a:buClrTx/>
                        <a:buSzTx/>
                        <a:buFontTx/>
                        <a:buNone/>
                        <a:tabLst/>
                        <a:defRPr/>
                      </a:pPr>
                      <a:r>
                        <a:rPr kumimoji="0" lang="ar-KW" sz="2400" b="1" i="0" u="none" strike="noStrike" kern="1200" cap="none" spc="0" normalizeH="0" baseline="0" noProof="0" dirty="0" smtClean="0">
                          <a:ln>
                            <a:noFill/>
                          </a:ln>
                          <a:solidFill>
                            <a:prstClr val="black"/>
                          </a:solidFill>
                          <a:effectLst/>
                          <a:uLnTx/>
                          <a:uFillTx/>
                          <a:latin typeface="+mn-lt"/>
                          <a:cs typeface="+mn-cs"/>
                        </a:rPr>
                        <a:t>مادة 1-4-4</a:t>
                      </a:r>
                    </a:p>
                  </a:txBody>
                  <a:tcPr>
                    <a:lnL w="12700" cap="flat" cmpd="sng" algn="ctr">
                      <a:solidFill>
                        <a:srgbClr val="B99933"/>
                      </a:solidFill>
                      <a:prstDash val="sysDash"/>
                      <a:round/>
                      <a:headEnd type="none" w="med" len="med"/>
                      <a:tailEnd type="none" w="med" len="med"/>
                    </a:lnL>
                    <a:lnR w="12700" cap="flat" cmpd="sng" algn="ctr">
                      <a:solidFill>
                        <a:srgbClr val="B99933"/>
                      </a:solidFill>
                      <a:prstDash val="sysDash"/>
                      <a:round/>
                      <a:headEnd type="none" w="med" len="med"/>
                      <a:tailEnd type="none" w="med" len="med"/>
                    </a:lnR>
                    <a:lnT w="12700" cap="flat" cmpd="sng" algn="ctr">
                      <a:solidFill>
                        <a:srgbClr val="B99933"/>
                      </a:solidFill>
                      <a:prstDash val="sysDash"/>
                      <a:round/>
                      <a:headEnd type="none" w="med" len="med"/>
                      <a:tailEnd type="none" w="med" len="med"/>
                    </a:lnT>
                    <a:lnB w="12700" cap="flat" cmpd="sng" algn="ctr">
                      <a:solidFill>
                        <a:srgbClr val="B99933"/>
                      </a:solidFill>
                      <a:prstDash val="sysDash"/>
                      <a:round/>
                      <a:headEnd type="none" w="med" len="med"/>
                      <a:tailEnd type="none" w="med" len="med"/>
                    </a:lnB>
                    <a:solidFill>
                      <a:schemeClr val="bg1"/>
                    </a:solidFill>
                  </a:tcPr>
                </a:tc>
              </a:tr>
              <a:tr h="3574827">
                <a:tc>
                  <a:txBody>
                    <a:bodyPr/>
                    <a:lstStyle/>
                    <a:p>
                      <a:pPr marL="0" indent="0" algn="just" rtl="1">
                        <a:buFont typeface="Arial" charset="0"/>
                        <a:buNone/>
                      </a:pPr>
                      <a:r>
                        <a:rPr lang="ar-KW" baseline="0" dirty="0" smtClean="0">
                          <a:cs typeface="+mn-cs"/>
                        </a:rPr>
                        <a:t>استحدثت أحكام المادة 1-4-4 التزام على البورصة بنشر تقرير يومي قبل بداية جلسة التداول بخمسة عشر دقيقة على الأقل، وذلك على موقعها الإلكتروني يبين ما تلقته من </a:t>
                      </a:r>
                      <a:r>
                        <a:rPr lang="ar-KW" baseline="0" dirty="0" err="1" smtClean="0">
                          <a:cs typeface="+mn-cs"/>
                        </a:rPr>
                        <a:t>إفصاحات</a:t>
                      </a:r>
                      <a:r>
                        <a:rPr lang="ar-KW" baseline="0" dirty="0" smtClean="0">
                          <a:cs typeface="+mn-cs"/>
                        </a:rPr>
                        <a:t> المصالح وفق أحكام الفصل الثاني المتعلقة بالإفصاح عن المصالح، على أن يتضمن هذا التقرير التغيرات التي طرأت على المصالح المعلن عنها سابقاً.</a:t>
                      </a:r>
                    </a:p>
                  </a:txBody>
                  <a:tcPr>
                    <a:lnL w="12700" cap="flat" cmpd="sng" algn="ctr">
                      <a:solidFill>
                        <a:srgbClr val="B99933"/>
                      </a:solidFill>
                      <a:prstDash val="sysDash"/>
                      <a:round/>
                      <a:headEnd type="none" w="med" len="med"/>
                      <a:tailEnd type="none" w="med" len="med"/>
                    </a:lnL>
                    <a:lnR w="12700" cap="flat" cmpd="sng" algn="ctr">
                      <a:solidFill>
                        <a:srgbClr val="B99933"/>
                      </a:solidFill>
                      <a:prstDash val="sysDash"/>
                      <a:round/>
                      <a:headEnd type="none" w="med" len="med"/>
                      <a:tailEnd type="none" w="med" len="med"/>
                    </a:lnR>
                    <a:lnT w="12700" cap="flat" cmpd="sng" algn="ctr">
                      <a:solidFill>
                        <a:srgbClr val="B99933"/>
                      </a:solidFill>
                      <a:prstDash val="sysDash"/>
                      <a:round/>
                      <a:headEnd type="none" w="med" len="med"/>
                      <a:tailEnd type="none" w="med" len="med"/>
                    </a:lnT>
                    <a:lnB w="12700" cap="flat" cmpd="sng" algn="ctr">
                      <a:solidFill>
                        <a:srgbClr val="B99933"/>
                      </a:solidFill>
                      <a:prstDash val="sysDash"/>
                      <a:round/>
                      <a:headEnd type="none" w="med" len="med"/>
                      <a:tailEnd type="none" w="med" len="med"/>
                    </a:lnB>
                    <a:solidFill>
                      <a:schemeClr val="bg1"/>
                    </a:solidFill>
                  </a:tcPr>
                </a:tc>
              </a:tr>
            </a:tbl>
          </a:graphicData>
        </a:graphic>
      </p:graphicFrame>
    </p:spTree>
    <p:extLst>
      <p:ext uri="{BB962C8B-B14F-4D97-AF65-F5344CB8AC3E}">
        <p14:creationId xmlns:p14="http://schemas.microsoft.com/office/powerpoint/2010/main" xmlns="" val="288799802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6" y="274638"/>
            <a:ext cx="5876925" cy="1143000"/>
          </a:xfrm>
        </p:spPr>
        <p:txBody>
          <a:bodyPr>
            <a:normAutofit/>
          </a:bodyPr>
          <a:lstStyle/>
          <a:p>
            <a:pPr lvl="0" algn="r" rtl="1" fontAlgn="base">
              <a:spcAft>
                <a:spcPct val="0"/>
              </a:spcAft>
            </a:pPr>
            <a:r>
              <a:rPr lang="ar-KW" sz="3600" b="1" dirty="0" smtClean="0">
                <a:solidFill>
                  <a:schemeClr val="tx2"/>
                </a:solidFill>
                <a:latin typeface="Sakkal Majalla" pitchFamily="2" charset="-78"/>
                <a:cs typeface="Arial"/>
              </a:rPr>
              <a:t>3-تفاصيل التغييرات الجوهرية</a:t>
            </a:r>
            <a:endParaRPr lang="en-US" sz="3600" b="1" dirty="0">
              <a:solidFill>
                <a:schemeClr val="tx2"/>
              </a:solidFill>
              <a:latin typeface="Sakkal Majalla" pitchFamily="2" charset="-78"/>
              <a:cs typeface="Arial" charset="0"/>
            </a:endParaRPr>
          </a:p>
        </p:txBody>
      </p:sp>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rPr>
              <a:pPr/>
              <a:t>8</a:t>
            </a:fld>
            <a:endParaRPr lang="en-US" dirty="0">
              <a:solidFill>
                <a:prstClr val="black">
                  <a:tint val="75000"/>
                </a:prstClr>
              </a:solidFill>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xmlns="" val="0"/>
              </a:ext>
            </a:extLst>
          </a:blip>
          <a:stretch>
            <a:fillRect/>
          </a:stretch>
        </p:blipFill>
        <p:spPr>
          <a:xfrm>
            <a:off x="533400" y="381001"/>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xmlns=""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pic>
      <p:cxnSp>
        <p:nvCxnSpPr>
          <p:cNvPr id="10" name="Straight Connector 9"/>
          <p:cNvCxnSpPr/>
          <p:nvPr/>
        </p:nvCxnSpPr>
        <p:spPr>
          <a:xfrm>
            <a:off x="3563890"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graphicFrame>
        <p:nvGraphicFramePr>
          <p:cNvPr id="12" name="Content Placeholder 4"/>
          <p:cNvGraphicFramePr>
            <a:graphicFrameLocks noGrp="1"/>
          </p:cNvGraphicFramePr>
          <p:nvPr>
            <p:ph idx="1"/>
            <p:extLst>
              <p:ext uri="{D42A27DB-BD31-4B8C-83A1-F6EECF244321}">
                <p14:modId xmlns:p14="http://schemas.microsoft.com/office/powerpoint/2010/main" xmlns="" val="1011394340"/>
              </p:ext>
            </p:extLst>
          </p:nvPr>
        </p:nvGraphicFramePr>
        <p:xfrm>
          <a:off x="495300" y="1417638"/>
          <a:ext cx="8039100" cy="4754880"/>
        </p:xfrm>
        <a:graphic>
          <a:graphicData uri="http://schemas.openxmlformats.org/drawingml/2006/table">
            <a:tbl>
              <a:tblPr firstRow="1" bandRow="1">
                <a:tableStyleId>{5C22544A-7EE6-4342-B048-85BDC9FD1C3A}</a:tableStyleId>
              </a:tblPr>
              <a:tblGrid>
                <a:gridCol w="8039100"/>
              </a:tblGrid>
              <a:tr h="822960">
                <a:tc>
                  <a:txBody>
                    <a:bodyPr/>
                    <a:lstStyle/>
                    <a:p>
                      <a:pPr marL="0" marR="0" lvl="0" indent="0" algn="r" defTabSz="914400" rtl="1" eaLnBrk="1" fontAlgn="auto" latinLnBrk="0" hangingPunct="1">
                        <a:lnSpc>
                          <a:spcPct val="100000"/>
                        </a:lnSpc>
                        <a:spcBef>
                          <a:spcPts val="0"/>
                        </a:spcBef>
                        <a:spcAft>
                          <a:spcPts val="0"/>
                        </a:spcAft>
                        <a:buClrTx/>
                        <a:buSzTx/>
                        <a:buFontTx/>
                        <a:buNone/>
                        <a:tabLst/>
                        <a:defRPr/>
                      </a:pPr>
                      <a:r>
                        <a:rPr kumimoji="0" lang="ar-KW" sz="2400" b="1" i="0" u="none" strike="noStrike" kern="1200" cap="none" spc="0" normalizeH="0" baseline="0" noProof="0" dirty="0" smtClean="0">
                          <a:ln>
                            <a:noFill/>
                          </a:ln>
                          <a:solidFill>
                            <a:prstClr val="black"/>
                          </a:solidFill>
                          <a:effectLst/>
                          <a:uLnTx/>
                          <a:uFillTx/>
                          <a:latin typeface="+mn-lt"/>
                          <a:cs typeface="+mn-cs"/>
                        </a:rPr>
                        <a:t>تعديل آلية احتساب مصلحة الشخص المستفيد غير المباشرة أو بالتحالف مع آخرين</a:t>
                      </a:r>
                      <a:r>
                        <a:rPr kumimoji="0" lang="en-US" sz="2400" b="1" i="0" u="none" strike="noStrike" kern="1200" cap="none" spc="0" normalizeH="0" baseline="0" noProof="0" dirty="0" smtClean="0">
                          <a:ln>
                            <a:noFill/>
                          </a:ln>
                          <a:solidFill>
                            <a:prstClr val="black"/>
                          </a:solidFill>
                          <a:effectLst/>
                          <a:uLnTx/>
                          <a:uFillTx/>
                          <a:latin typeface="+mn-lt"/>
                          <a:cs typeface="+mn-cs"/>
                        </a:rPr>
                        <a:t> </a:t>
                      </a:r>
                      <a:r>
                        <a:rPr kumimoji="0" lang="ar-KW" sz="2400" b="1" i="0" u="none" strike="noStrike" kern="1200" cap="none" spc="0" normalizeH="0" baseline="0" noProof="0" dirty="0" smtClean="0">
                          <a:ln>
                            <a:noFill/>
                          </a:ln>
                          <a:solidFill>
                            <a:prstClr val="black"/>
                          </a:solidFill>
                          <a:effectLst/>
                          <a:uLnTx/>
                          <a:uFillTx/>
                          <a:latin typeface="+mn-lt"/>
                          <a:cs typeface="+mn-cs"/>
                        </a:rPr>
                        <a:t>مادة 2-1-2</a:t>
                      </a:r>
                    </a:p>
                  </a:txBody>
                  <a:tcPr>
                    <a:lnL w="12700" cap="flat" cmpd="sng" algn="ctr">
                      <a:solidFill>
                        <a:srgbClr val="B99933"/>
                      </a:solidFill>
                      <a:prstDash val="sysDash"/>
                      <a:round/>
                      <a:headEnd type="none" w="med" len="med"/>
                      <a:tailEnd type="none" w="med" len="med"/>
                    </a:lnL>
                    <a:lnR w="12700" cap="flat" cmpd="sng" algn="ctr">
                      <a:solidFill>
                        <a:srgbClr val="B99933"/>
                      </a:solidFill>
                      <a:prstDash val="sysDash"/>
                      <a:round/>
                      <a:headEnd type="none" w="med" len="med"/>
                      <a:tailEnd type="none" w="med" len="med"/>
                    </a:lnR>
                    <a:lnT w="12700" cap="flat" cmpd="sng" algn="ctr">
                      <a:solidFill>
                        <a:srgbClr val="B99933"/>
                      </a:solidFill>
                      <a:prstDash val="sysDash"/>
                      <a:round/>
                      <a:headEnd type="none" w="med" len="med"/>
                      <a:tailEnd type="none" w="med" len="med"/>
                    </a:lnT>
                    <a:lnB w="12700" cap="flat" cmpd="sng" algn="ctr">
                      <a:solidFill>
                        <a:srgbClr val="B99933"/>
                      </a:solidFill>
                      <a:prstDash val="sysDash"/>
                      <a:round/>
                      <a:headEnd type="none" w="med" len="med"/>
                      <a:tailEnd type="none" w="med" len="med"/>
                    </a:lnB>
                    <a:solidFill>
                      <a:schemeClr val="bg1"/>
                    </a:solidFill>
                  </a:tcPr>
                </a:tc>
              </a:tr>
              <a:tr h="3931920">
                <a:tc>
                  <a:txBody>
                    <a:bodyPr/>
                    <a:lstStyle/>
                    <a:p>
                      <a:pPr marL="0" indent="0" algn="just" rtl="1">
                        <a:buFont typeface="Arial" charset="0"/>
                        <a:buNone/>
                      </a:pPr>
                      <a:r>
                        <a:rPr lang="ar-KW" baseline="0" dirty="0" smtClean="0">
                          <a:cs typeface="+mn-cs"/>
                        </a:rPr>
                        <a:t>يعد من قبيل المصلحة غير المباشرة أو بالتحالف مع آخرين، تلك المصلحة التي تصل إلى نسبة 5% فأكثر من رأس مال شركة مدرجة (وتم تعديل النقاط التالية): </a:t>
                      </a:r>
                    </a:p>
                    <a:p>
                      <a:pPr marL="285750" indent="-285750" algn="just" rtl="1">
                        <a:buFont typeface="Arial" charset="0"/>
                        <a:buChar char="•"/>
                      </a:pPr>
                      <a:r>
                        <a:rPr lang="ar-KW" baseline="0" dirty="0" smtClean="0">
                          <a:cs typeface="+mn-cs"/>
                        </a:rPr>
                        <a:t>إضافة بند خاص بالإفصاح عن حقوق التصويت التي يحصل عليها الشخص المستفيد – بشكل دائم أو مؤقت – بموجب اتفاق مع مالك هذه الأسهم.</a:t>
                      </a:r>
                    </a:p>
                    <a:p>
                      <a:pPr marL="285750" indent="-285750" algn="just" rtl="1">
                        <a:buFont typeface="Arial" charset="0"/>
                        <a:buChar char="•"/>
                      </a:pPr>
                      <a:r>
                        <a:rPr lang="ar-KW" baseline="0" dirty="0" smtClean="0">
                          <a:cs typeface="+mn-cs"/>
                        </a:rPr>
                        <a:t>إضافة بند خاص بالإفصاح عن حقوق التصويت التي يحصل عليها الدائن ( الشخص المستفيد) على الأسهم المرهونة له ضماناً لدينه.</a:t>
                      </a:r>
                    </a:p>
                    <a:p>
                      <a:pPr marL="285750" indent="-285750" algn="just" rtl="1">
                        <a:buFont typeface="Arial" charset="0"/>
                        <a:buChar char="•"/>
                      </a:pPr>
                      <a:r>
                        <a:rPr lang="ar-KW" baseline="0" dirty="0" smtClean="0">
                          <a:cs typeface="+mn-cs"/>
                        </a:rPr>
                        <a:t>إضافة بند خاص بالإفصاح عن حقوق التصويت الناشئة عن الأسهم الموجودة في محفظة استثمارية أو حساب تداول إلكتروني، والتي يقوم الشخص المنشأة لديه المحفظة الاستثمارية أو حساب التداول الإلكتروني (الشخص المستفيد) باستخدامها.</a:t>
                      </a:r>
                    </a:p>
                    <a:p>
                      <a:pPr marL="285750" indent="-285750" algn="just" rtl="1">
                        <a:buFont typeface="Arial" charset="0"/>
                        <a:buChar char="•"/>
                      </a:pPr>
                      <a:r>
                        <a:rPr lang="ar-KW" baseline="0" dirty="0" smtClean="0">
                          <a:cs typeface="+mn-cs"/>
                        </a:rPr>
                        <a:t>تم إلغاء الالتزام بتجميع ملكية الزوج في شركة مدرجة ضمن المصلحة عند احتساب مصلحة الشخص المستفيد غير المباشرة في هذه الشركة المدرجة.</a:t>
                      </a:r>
                    </a:p>
                    <a:p>
                      <a:pPr marL="285750" indent="-285750" algn="just" rtl="1">
                        <a:buFont typeface="Arial" charset="0"/>
                        <a:buChar char="•"/>
                      </a:pPr>
                      <a:r>
                        <a:rPr lang="ar-KW" baseline="0" dirty="0" smtClean="0">
                          <a:cs typeface="+mn-cs"/>
                        </a:rPr>
                        <a:t>إلغاء الالتزام على الشخص المنشأة لديه محفظة استثمارية أو حساب إلكتروني بالإفصاح عن ملكيات تلك المحافظ والحسابات التي تساوي أو تزيد عن 5% من رأس مال شركة مدرجة إذا كان الشخص لا يستخدم حقوق التصويت.</a:t>
                      </a:r>
                    </a:p>
                  </a:txBody>
                  <a:tcPr>
                    <a:lnL w="12700" cap="flat" cmpd="sng" algn="ctr">
                      <a:solidFill>
                        <a:srgbClr val="B99933"/>
                      </a:solidFill>
                      <a:prstDash val="sysDash"/>
                      <a:round/>
                      <a:headEnd type="none" w="med" len="med"/>
                      <a:tailEnd type="none" w="med" len="med"/>
                    </a:lnL>
                    <a:lnR w="12700" cap="flat" cmpd="sng" algn="ctr">
                      <a:solidFill>
                        <a:srgbClr val="B99933"/>
                      </a:solidFill>
                      <a:prstDash val="sysDash"/>
                      <a:round/>
                      <a:headEnd type="none" w="med" len="med"/>
                      <a:tailEnd type="none" w="med" len="med"/>
                    </a:lnR>
                    <a:lnT w="12700" cap="flat" cmpd="sng" algn="ctr">
                      <a:solidFill>
                        <a:srgbClr val="B99933"/>
                      </a:solidFill>
                      <a:prstDash val="sysDash"/>
                      <a:round/>
                      <a:headEnd type="none" w="med" len="med"/>
                      <a:tailEnd type="none" w="med" len="med"/>
                    </a:lnT>
                    <a:lnB w="12700" cap="flat" cmpd="sng" algn="ctr">
                      <a:solidFill>
                        <a:srgbClr val="B99933"/>
                      </a:solidFill>
                      <a:prstDash val="sysDash"/>
                      <a:round/>
                      <a:headEnd type="none" w="med" len="med"/>
                      <a:tailEnd type="none" w="med" len="med"/>
                    </a:lnB>
                    <a:solidFill>
                      <a:schemeClr val="bg1"/>
                    </a:solidFill>
                  </a:tcPr>
                </a:tc>
              </a:tr>
            </a:tbl>
          </a:graphicData>
        </a:graphic>
      </p:graphicFrame>
    </p:spTree>
    <p:extLst>
      <p:ext uri="{BB962C8B-B14F-4D97-AF65-F5344CB8AC3E}">
        <p14:creationId xmlns:p14="http://schemas.microsoft.com/office/powerpoint/2010/main" xmlns="" val="74926258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6" y="274638"/>
            <a:ext cx="5876925" cy="1143000"/>
          </a:xfrm>
        </p:spPr>
        <p:txBody>
          <a:bodyPr>
            <a:normAutofit/>
          </a:bodyPr>
          <a:lstStyle/>
          <a:p>
            <a:pPr lvl="0" algn="r" rtl="1" fontAlgn="base">
              <a:spcAft>
                <a:spcPct val="0"/>
              </a:spcAft>
            </a:pPr>
            <a:r>
              <a:rPr lang="ar-KW" sz="2400" b="1" dirty="0" smtClean="0">
                <a:solidFill>
                  <a:schemeClr val="tx2"/>
                </a:solidFill>
                <a:latin typeface="Sakkal Majalla" pitchFamily="2" charset="-78"/>
                <a:cs typeface="Arial" charset="0"/>
              </a:rPr>
              <a:t>نموذج إفصاح عن تحقق مصلحة شخص</a:t>
            </a:r>
            <a:br>
              <a:rPr lang="ar-KW" sz="2400" b="1" dirty="0" smtClean="0">
                <a:solidFill>
                  <a:schemeClr val="tx2"/>
                </a:solidFill>
                <a:latin typeface="Sakkal Majalla" pitchFamily="2" charset="-78"/>
                <a:cs typeface="Arial" charset="0"/>
              </a:rPr>
            </a:br>
            <a:r>
              <a:rPr lang="ar-KW" sz="2400" b="1" dirty="0" smtClean="0">
                <a:solidFill>
                  <a:schemeClr val="tx2"/>
                </a:solidFill>
                <a:latin typeface="Sakkal Majalla" pitchFamily="2" charset="-78"/>
                <a:cs typeface="Arial" charset="0"/>
              </a:rPr>
              <a:t>مستفيد والهدف من التملك– ملحق رقم (1)</a:t>
            </a:r>
            <a:endParaRPr lang="en-US" sz="2400" b="1" dirty="0">
              <a:solidFill>
                <a:schemeClr val="tx2"/>
              </a:solidFill>
              <a:latin typeface="Sakkal Majalla" pitchFamily="2" charset="-78"/>
              <a:cs typeface="Arial" charset="0"/>
            </a:endParaRPr>
          </a:p>
        </p:txBody>
      </p:sp>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rPr>
              <a:pPr/>
              <a:t>9</a:t>
            </a:fld>
            <a:endParaRPr lang="en-US" dirty="0">
              <a:solidFill>
                <a:prstClr val="black">
                  <a:tint val="75000"/>
                </a:prstClr>
              </a:solidFill>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xmlns="" val="0"/>
              </a:ext>
            </a:extLst>
          </a:blip>
          <a:stretch>
            <a:fillRect/>
          </a:stretch>
        </p:blipFill>
        <p:spPr>
          <a:xfrm>
            <a:off x="533400" y="381001"/>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xmlns=""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pic>
      <p:cxnSp>
        <p:nvCxnSpPr>
          <p:cNvPr id="10" name="Straight Connector 9"/>
          <p:cNvCxnSpPr/>
          <p:nvPr/>
        </p:nvCxnSpPr>
        <p:spPr>
          <a:xfrm>
            <a:off x="3563890"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pic>
        <p:nvPicPr>
          <p:cNvPr id="6" name="Content Placeholder 5"/>
          <p:cNvPicPr>
            <a:picLocks noGrp="1" noChangeAspect="1"/>
          </p:cNvPicPr>
          <p:nvPr>
            <p:ph idx="1"/>
          </p:nvPr>
        </p:nvPicPr>
        <p:blipFill>
          <a:blip r:embed="rId5">
            <a:extLst>
              <a:ext uri="{28A0092B-C50C-407E-A947-70E740481C1C}">
                <a14:useLocalDpi xmlns:a14="http://schemas.microsoft.com/office/drawing/2010/main" xmlns="" val="0"/>
              </a:ext>
            </a:extLst>
          </a:blip>
          <a:stretch>
            <a:fillRect/>
          </a:stretch>
        </p:blipFill>
        <p:spPr>
          <a:xfrm>
            <a:off x="1699811" y="1614968"/>
            <a:ext cx="5744377" cy="4496427"/>
          </a:xfrm>
        </p:spPr>
      </p:pic>
    </p:spTree>
    <p:extLst>
      <p:ext uri="{BB962C8B-B14F-4D97-AF65-F5344CB8AC3E}">
        <p14:creationId xmlns:p14="http://schemas.microsoft.com/office/powerpoint/2010/main" xmlns="" val="1728580876"/>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8311</TotalTime>
  <Words>1282</Words>
  <Application>Microsoft Office PowerPoint</Application>
  <PresentationFormat>On-screen Show (4:3)</PresentationFormat>
  <Paragraphs>156</Paragraphs>
  <Slides>25</Slides>
  <Notes>23</Notes>
  <HiddenSlides>0</HiddenSlides>
  <MMClips>0</MMClips>
  <ScaleCrop>false</ScaleCrop>
  <HeadingPairs>
    <vt:vector size="4" baseType="variant">
      <vt:variant>
        <vt:lpstr>Theme</vt:lpstr>
      </vt:variant>
      <vt:variant>
        <vt:i4>1</vt:i4>
      </vt:variant>
      <vt:variant>
        <vt:lpstr>Slide Titles</vt:lpstr>
      </vt:variant>
      <vt:variant>
        <vt:i4>25</vt:i4>
      </vt:variant>
    </vt:vector>
  </HeadingPairs>
  <TitlesOfParts>
    <vt:vector size="26" baseType="lpstr">
      <vt:lpstr>Office Theme</vt:lpstr>
      <vt:lpstr>ورشة عمل </vt:lpstr>
      <vt:lpstr>مقدمــــــــة</vt:lpstr>
      <vt:lpstr>جدول أعمال الورشة</vt:lpstr>
      <vt:lpstr>1-الكتاب المتعلق بموضوع الورشة</vt:lpstr>
      <vt:lpstr>2-التغييرات الجوهرية</vt:lpstr>
      <vt:lpstr>2-التغييرات الجوهرية</vt:lpstr>
      <vt:lpstr>3-تفاصيل التغييرات الجوهرية</vt:lpstr>
      <vt:lpstr>3-تفاصيل التغييرات الجوهرية</vt:lpstr>
      <vt:lpstr>نموذج إفصاح عن تحقق مصلحة شخص مستفيد والهدف من التملك– ملحق رقم (1)</vt:lpstr>
      <vt:lpstr>تابع: نموذج إفصاح عن تحقق مصلحة شخص مستفيد والهدف من التملك– ملحق رقم (1)</vt:lpstr>
      <vt:lpstr>تابع: نموذج إفصاح عن تحقق مصلحة شخص مستفيد والهدف من التملك– ملحق رقم (1)</vt:lpstr>
      <vt:lpstr>نموذج إفصاح تغيير في مصلحة شخص مستفيد، وتغيير الهدف من التملك- ملحق رقم(2)</vt:lpstr>
      <vt:lpstr>تابع: نموذج إفصاح تغيير في مصلحة شخص مستفيد، وتغيير الهدف من التملك- ملحق رقم(2)</vt:lpstr>
      <vt:lpstr>3-تفاصيل التغييرات الجوهرية</vt:lpstr>
      <vt:lpstr>نموذج الإفصاح عن ملكية المجموعة، والهدف من التملك- ملحق رقم(3)</vt:lpstr>
      <vt:lpstr>تابع: نموذج الإفصاح عن ملكية المجموعة،  والهدف من التملك- ملحق رقم(3)</vt:lpstr>
      <vt:lpstr>تابع: نموذج الإفصاح عن ملكية المجموعة،  والهدف من التملك- ملحق رقم(3)</vt:lpstr>
      <vt:lpstr>3-تفاصيل التغييرات الجوهرية</vt:lpstr>
      <vt:lpstr>3-تفاصيل التغييرات الجوهرية</vt:lpstr>
      <vt:lpstr>3-تفاصيل التغييرات الجوهرية</vt:lpstr>
      <vt:lpstr>3-تفاصيل التغييرات الجوهرية</vt:lpstr>
      <vt:lpstr>3-تفاصيل التغييرات الجوهرية</vt:lpstr>
      <vt:lpstr>نموذج إفصاح الشركة المدرجة عن مساهميها ممن تصل ملكيتهم نسبة 5% أو أكثر من رأس  مال الشركة-ملحق رقم (4) </vt:lpstr>
      <vt:lpstr>4-تغييرات أخرى</vt:lpstr>
      <vt:lpstr>شــكــراً</vt:lpstr>
    </vt:vector>
  </TitlesOfParts>
  <Company>Hewlett-Packard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ورشة عمل</dc:title>
  <dc:creator>Fouad Al-Ateeqi</dc:creator>
  <cp:lastModifiedBy>UC</cp:lastModifiedBy>
  <cp:revision>139</cp:revision>
  <cp:lastPrinted>2015-12-07T12:15:37Z</cp:lastPrinted>
  <dcterms:created xsi:type="dcterms:W3CDTF">2014-09-25T11:33:14Z</dcterms:created>
  <dcterms:modified xsi:type="dcterms:W3CDTF">2015-12-25T14:48:48Z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TitusGUID">
    <vt:lpwstr>04124764-013e-4f3e-baef-ff5f7109a037</vt:lpwstr>
  </property>
  <property fmtid="{D5CDD505-2E9C-101B-9397-08002B2CF9AE}" pid="3" name="CMAClassification">
    <vt:lpwstr>Internal</vt:lpwstr>
  </property>
</Properties>
</file>